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37"/>
  </p:notesMasterIdLst>
  <p:handoutMasterIdLst>
    <p:handoutMasterId r:id="rId38"/>
  </p:handoutMasterIdLst>
  <p:sldIdLst>
    <p:sldId id="352" r:id="rId2"/>
    <p:sldId id="354" r:id="rId3"/>
    <p:sldId id="358" r:id="rId4"/>
    <p:sldId id="353" r:id="rId5"/>
    <p:sldId id="355" r:id="rId6"/>
    <p:sldId id="357" r:id="rId7"/>
    <p:sldId id="356" r:id="rId8"/>
    <p:sldId id="360" r:id="rId9"/>
    <p:sldId id="359" r:id="rId10"/>
    <p:sldId id="361" r:id="rId11"/>
    <p:sldId id="362" r:id="rId12"/>
    <p:sldId id="363" r:id="rId13"/>
    <p:sldId id="369" r:id="rId14"/>
    <p:sldId id="365" r:id="rId15"/>
    <p:sldId id="366" r:id="rId16"/>
    <p:sldId id="370" r:id="rId17"/>
    <p:sldId id="367" r:id="rId18"/>
    <p:sldId id="368" r:id="rId19"/>
    <p:sldId id="378" r:id="rId20"/>
    <p:sldId id="371" r:id="rId21"/>
    <p:sldId id="379" r:id="rId22"/>
    <p:sldId id="372" r:id="rId23"/>
    <p:sldId id="374" r:id="rId24"/>
    <p:sldId id="380" r:id="rId25"/>
    <p:sldId id="382" r:id="rId26"/>
    <p:sldId id="383" r:id="rId27"/>
    <p:sldId id="375" r:id="rId28"/>
    <p:sldId id="381" r:id="rId29"/>
    <p:sldId id="386" r:id="rId30"/>
    <p:sldId id="385" r:id="rId31"/>
    <p:sldId id="376" r:id="rId32"/>
    <p:sldId id="377" r:id="rId33"/>
    <p:sldId id="387" r:id="rId34"/>
    <p:sldId id="388" r:id="rId35"/>
    <p:sldId id="384" r:id="rId3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9" autoAdjust="0"/>
    <p:restoredTop sz="86949" autoAdjust="0"/>
  </p:normalViewPr>
  <p:slideViewPr>
    <p:cSldViewPr>
      <p:cViewPr varScale="1">
        <p:scale>
          <a:sx n="59" d="100"/>
          <a:sy n="59" d="100"/>
        </p:scale>
        <p:origin x="171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7"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8294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9"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25527CF1-7F64-4F4D-AA86-4097831175DB}" type="slidenum">
              <a:rPr lang="zh-TW" altLang="en-US"/>
              <a:pPr>
                <a:defRPr/>
              </a:pPr>
              <a:t>‹#›</a:t>
            </a:fld>
            <a:endParaRPr lang="en-US" altLang="zh-TW"/>
          </a:p>
        </p:txBody>
      </p:sp>
    </p:spTree>
    <p:extLst>
      <p:ext uri="{BB962C8B-B14F-4D97-AF65-F5344CB8AC3E}">
        <p14:creationId xmlns:p14="http://schemas.microsoft.com/office/powerpoint/2010/main" val="320521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3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4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11674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4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D5AEB353-00F7-4969-B4F6-1D806F604EF0}" type="slidenum">
              <a:rPr lang="zh-TW" altLang="en-US"/>
              <a:pPr>
                <a:defRPr/>
              </a:pPr>
              <a:t>‹#›</a:t>
            </a:fld>
            <a:endParaRPr lang="en-US" altLang="zh-TW"/>
          </a:p>
        </p:txBody>
      </p:sp>
    </p:spTree>
    <p:extLst>
      <p:ext uri="{BB962C8B-B14F-4D97-AF65-F5344CB8AC3E}">
        <p14:creationId xmlns:p14="http://schemas.microsoft.com/office/powerpoint/2010/main" val="2179935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aike.baidu.com/item/%E8%99%9A%E6%8B%9F%E7%8E%B0%E5%AE%9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xy.bioon.com/course_video/chang-fei-bian-ma-RNA-yu-zhong-liu959063.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The</a:t>
            </a:r>
            <a:r>
              <a:rPr lang="en-US" baseline="0" dirty="0" smtClean="0"/>
              <a:t> enthusiastic users have positive feelings:</a:t>
            </a:r>
          </a:p>
          <a:p>
            <a:pPr marL="171450" indent="-171450">
              <a:buFont typeface="Arial" panose="020B0604020202020204" pitchFamily="34" charset="0"/>
              <a:buChar char="•"/>
            </a:pPr>
            <a:r>
              <a:rPr lang="en-US" baseline="0" dirty="0" smtClean="0"/>
              <a:t>Mastery of the interface</a:t>
            </a:r>
          </a:p>
          <a:p>
            <a:pPr marL="171450" indent="-171450">
              <a:buFont typeface="Arial" panose="020B0604020202020204" pitchFamily="34" charset="0"/>
              <a:buChar char="•"/>
            </a:pPr>
            <a:r>
              <a:rPr lang="en-US" baseline="0" dirty="0" smtClean="0"/>
              <a:t>Competence in performing tasks</a:t>
            </a:r>
          </a:p>
          <a:p>
            <a:pPr marL="171450" indent="-171450">
              <a:buFont typeface="Arial" panose="020B0604020202020204" pitchFamily="34" charset="0"/>
              <a:buChar char="•"/>
            </a:pPr>
            <a:r>
              <a:rPr lang="en-US" baseline="0" dirty="0" smtClean="0"/>
              <a:t>Ease in learning originally and in assimilating advanced features</a:t>
            </a:r>
          </a:p>
          <a:p>
            <a:pPr marL="171450" indent="-171450">
              <a:buFont typeface="Arial" panose="020B0604020202020204" pitchFamily="34" charset="0"/>
              <a:buChar char="•"/>
            </a:pPr>
            <a:r>
              <a:rPr lang="en-US" baseline="0" dirty="0" smtClean="0"/>
              <a:t>Confidence in the capacity to retain mastery over time</a:t>
            </a:r>
          </a:p>
          <a:p>
            <a:pPr marL="171450" indent="-171450">
              <a:buFont typeface="Arial" panose="020B0604020202020204" pitchFamily="34" charset="0"/>
              <a:buChar char="•"/>
            </a:pPr>
            <a:r>
              <a:rPr lang="en-US" baseline="0" dirty="0" smtClean="0"/>
              <a:t>Enjoyment in using the interface</a:t>
            </a:r>
          </a:p>
          <a:p>
            <a:pPr marL="171450" indent="-171450">
              <a:buFont typeface="Arial" panose="020B0604020202020204" pitchFamily="34" charset="0"/>
              <a:buChar char="•"/>
            </a:pPr>
            <a:r>
              <a:rPr lang="en-US" baseline="0" dirty="0" smtClean="0"/>
              <a:t>Eagerness to show off the interface to novices</a:t>
            </a:r>
          </a:p>
          <a:p>
            <a:pPr marL="171450" indent="-171450">
              <a:buFont typeface="Arial" panose="020B0604020202020204" pitchFamily="34" charset="0"/>
              <a:buChar char="•"/>
            </a:pPr>
            <a:r>
              <a:rPr lang="en-US" baseline="0" dirty="0" smtClean="0"/>
              <a:t>Desire to explore more powerf</a:t>
            </a:r>
            <a:r>
              <a:rPr lang="en-US" altLang="zh-CN" baseline="0" dirty="0" smtClean="0"/>
              <a:t>u</a:t>
            </a:r>
            <a:r>
              <a:rPr lang="en-US" baseline="0" dirty="0" smtClean="0"/>
              <a:t>l aspects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err="1" smtClean="0"/>
              <a:t>CaptoGlove</a:t>
            </a:r>
            <a:r>
              <a:rPr lang="en-US" baseline="0" dirty="0" smtClean="0"/>
              <a:t>: http://digi.tech.qq.com/a/20170321/019533.htm</a:t>
            </a:r>
          </a:p>
          <a:p>
            <a:pPr marL="0" indent="0">
              <a:buFont typeface="Arial" panose="020B0604020202020204" pitchFamily="34" charset="0"/>
              <a:buNone/>
            </a:pPr>
            <a:r>
              <a:rPr lang="en-US" sz="1200" b="0" i="0" kern="1200" dirty="0" smtClean="0">
                <a:solidFill>
                  <a:schemeClr val="tx1"/>
                </a:solidFill>
                <a:effectLst/>
                <a:latin typeface="Times New Roman" panose="02020603050405020304" pitchFamily="18" charset="0"/>
                <a:ea typeface="+mn-ea"/>
                <a:cs typeface="+mn-cs"/>
              </a:rPr>
              <a:t>Force Glove</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a:t>
            </a:fld>
            <a:endParaRPr lang="en-US" altLang="zh-TW"/>
          </a:p>
        </p:txBody>
      </p:sp>
    </p:spTree>
    <p:extLst>
      <p:ext uri="{BB962C8B-B14F-4D97-AF65-F5344CB8AC3E}">
        <p14:creationId xmlns:p14="http://schemas.microsoft.com/office/powerpoint/2010/main" val="216748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graceful interaction is due to the increasingly elegant application of direct manipulation.</a:t>
            </a:r>
          </a:p>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7</a:t>
            </a:fld>
            <a:endParaRPr lang="en-US" altLang="zh-TW"/>
          </a:p>
        </p:txBody>
      </p:sp>
    </p:spTree>
    <p:extLst>
      <p:ext uri="{BB962C8B-B14F-4D97-AF65-F5344CB8AC3E}">
        <p14:creationId xmlns:p14="http://schemas.microsoft.com/office/powerpoint/2010/main" val="69913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Direct</a:t>
            </a:r>
            <a:r>
              <a:rPr lang="en-US" baseline="0" dirty="0" smtClean="0"/>
              <a:t> manipulation has the power to attract users because it is rapid, and even enjoyable. If actions are simple, reversibility is ensured, retentions easy, anxiety recedes, users feel in control, and satisfaction flows in.</a:t>
            </a:r>
          </a:p>
          <a:p>
            <a:r>
              <a:rPr lang="en-US" dirty="0" smtClean="0"/>
              <a:t>http://realityeditor.org/</a:t>
            </a:r>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16</a:t>
            </a:fld>
            <a:endParaRPr lang="en-US" altLang="zh-TW"/>
          </a:p>
        </p:txBody>
      </p:sp>
    </p:spTree>
    <p:extLst>
      <p:ext uri="{BB962C8B-B14F-4D97-AF65-F5344CB8AC3E}">
        <p14:creationId xmlns:p14="http://schemas.microsoft.com/office/powerpoint/2010/main" val="2607840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http://map.baidu.com/fwmap/zt/traffic/?city=shanghai</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19</a:t>
            </a:fld>
            <a:endParaRPr lang="en-US" altLang="zh-TW"/>
          </a:p>
        </p:txBody>
      </p:sp>
    </p:spTree>
    <p:extLst>
      <p:ext uri="{BB962C8B-B14F-4D97-AF65-F5344CB8AC3E}">
        <p14:creationId xmlns:p14="http://schemas.microsoft.com/office/powerpoint/2010/main" val="3019568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smtClean="0"/>
              <a:t>Labo</a:t>
            </a:r>
            <a:r>
              <a:rPr lang="zh-CN" altLang="en-US" dirty="0" smtClean="0"/>
              <a:t>宣传片：</a:t>
            </a:r>
            <a:r>
              <a:rPr lang="en-US" dirty="0" smtClean="0"/>
              <a:t>https://v.qq.com/x/page/m0025obhxiz.html</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20</a:t>
            </a:fld>
            <a:endParaRPr lang="en-US" altLang="zh-TW"/>
          </a:p>
        </p:txBody>
      </p:sp>
    </p:spTree>
    <p:extLst>
      <p:ext uri="{BB962C8B-B14F-4D97-AF65-F5344CB8AC3E}">
        <p14:creationId xmlns:p14="http://schemas.microsoft.com/office/powerpoint/2010/main" val="2333336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https://depot.floored.com/scenes/Vornado_90-Park-Avenue_Interior-Offices_7th-Floor/</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22</a:t>
            </a:fld>
            <a:endParaRPr lang="en-US" altLang="zh-TW"/>
          </a:p>
        </p:txBody>
      </p:sp>
    </p:spTree>
    <p:extLst>
      <p:ext uri="{BB962C8B-B14F-4D97-AF65-F5344CB8AC3E}">
        <p14:creationId xmlns:p14="http://schemas.microsoft.com/office/powerpoint/2010/main" val="2057570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https://www.nsf.gov/news/news_summ.jsp?cntn_id=126209</a:t>
            </a:r>
          </a:p>
          <a:p>
            <a:r>
              <a:rPr lang="en-US" dirty="0" smtClean="0"/>
              <a:t>https://www.nsf.gov/news/news_images.jsp?cntn_id=126209&amp;org=NSF</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24</a:t>
            </a:fld>
            <a:endParaRPr lang="en-US" altLang="zh-TW"/>
          </a:p>
        </p:txBody>
      </p:sp>
    </p:spTree>
    <p:extLst>
      <p:ext uri="{BB962C8B-B14F-4D97-AF65-F5344CB8AC3E}">
        <p14:creationId xmlns:p14="http://schemas.microsoft.com/office/powerpoint/2010/main" val="1041589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Times New Roman" panose="02020603050405020304" pitchFamily="18" charset="0"/>
                <a:ea typeface="+mn-ea"/>
                <a:cs typeface="+mn-cs"/>
              </a:rPr>
              <a:t>CAVE(Cave Automatic Virtual Environment)</a:t>
            </a:r>
            <a:r>
              <a:rPr lang="zh-CN" altLang="en-US" sz="1200" b="0" i="0" kern="1200" dirty="0" smtClean="0">
                <a:solidFill>
                  <a:schemeClr val="tx1"/>
                </a:solidFill>
                <a:effectLst/>
                <a:latin typeface="Times New Roman" panose="02020603050405020304" pitchFamily="18" charset="0"/>
                <a:ea typeface="+mn-ea"/>
                <a:cs typeface="+mn-cs"/>
              </a:rPr>
              <a:t>是一种基于投影的</a:t>
            </a:r>
            <a:r>
              <a:rPr lang="zh-CN" altLang="en-US" sz="1200" b="0" i="0" u="none" strike="noStrike" kern="1200" dirty="0" smtClean="0">
                <a:solidFill>
                  <a:schemeClr val="tx1"/>
                </a:solidFill>
                <a:effectLst/>
                <a:latin typeface="Times New Roman" panose="02020603050405020304" pitchFamily="18" charset="0"/>
                <a:ea typeface="+mn-ea"/>
                <a:cs typeface="+mn-cs"/>
                <a:hlinkClick r:id="rId3"/>
              </a:rPr>
              <a:t>虚拟现实</a:t>
            </a:r>
            <a:r>
              <a:rPr lang="zh-CN" altLang="en-US" sz="1200" b="0" i="0" kern="1200" dirty="0" smtClean="0">
                <a:solidFill>
                  <a:schemeClr val="tx1"/>
                </a:solidFill>
                <a:effectLst/>
                <a:latin typeface="Times New Roman" panose="02020603050405020304" pitchFamily="18" charset="0"/>
                <a:ea typeface="+mn-ea"/>
                <a:cs typeface="+mn-cs"/>
              </a:rPr>
              <a:t>系统，它由围绕观察者的四个投影面组成，如下图所示。四个投影面组成一个立方体结构，其中三个墙面采用背投方式，地面采用正投方式。（通常使用反射镜以节省空间）</a:t>
            </a:r>
          </a:p>
          <a:p>
            <a:r>
              <a:rPr lang="zh-CN" altLang="en-US" sz="1200" b="0" i="0" kern="1200" dirty="0" smtClean="0">
                <a:solidFill>
                  <a:schemeClr val="tx1"/>
                </a:solidFill>
                <a:effectLst/>
                <a:latin typeface="Times New Roman" panose="02020603050405020304" pitchFamily="18" charset="0"/>
                <a:ea typeface="+mn-ea"/>
                <a:cs typeface="+mn-cs"/>
              </a:rPr>
              <a:t>观察者戴上液晶立体眼镜和一种六个自由度的头部跟踪设备，以便将观察者的视点位置实时反馈到计算机系统和体验身临其境的感觉。当观察者在</a:t>
            </a:r>
            <a:r>
              <a:rPr lang="en-US" altLang="zh-CN" sz="1200" b="0" i="0" kern="1200" dirty="0" smtClean="0">
                <a:solidFill>
                  <a:schemeClr val="tx1"/>
                </a:solidFill>
                <a:effectLst/>
                <a:latin typeface="Times New Roman" panose="02020603050405020304" pitchFamily="18" charset="0"/>
                <a:ea typeface="+mn-ea"/>
                <a:cs typeface="+mn-cs"/>
              </a:rPr>
              <a:t>CAVE</a:t>
            </a:r>
            <a:r>
              <a:rPr lang="zh-CN" altLang="en-US" sz="1200" b="0" i="0" kern="1200" dirty="0" smtClean="0">
                <a:solidFill>
                  <a:schemeClr val="tx1"/>
                </a:solidFill>
                <a:effectLst/>
                <a:latin typeface="Times New Roman" panose="02020603050405020304" pitchFamily="18" charset="0"/>
                <a:ea typeface="+mn-ea"/>
                <a:cs typeface="+mn-cs"/>
              </a:rPr>
              <a:t>中走动时，系统自动计算每个投影面正确的立体透视图象。同时，观察者手握一种称为</a:t>
            </a:r>
            <a:r>
              <a:rPr lang="en-US" altLang="zh-CN" sz="1200" b="0" i="0" kern="1200" dirty="0" smtClean="0">
                <a:solidFill>
                  <a:schemeClr val="tx1"/>
                </a:solidFill>
                <a:effectLst/>
                <a:latin typeface="Times New Roman" panose="02020603050405020304" pitchFamily="18" charset="0"/>
                <a:ea typeface="+mn-ea"/>
                <a:cs typeface="+mn-cs"/>
              </a:rPr>
              <a:t>Wand</a:t>
            </a:r>
            <a:r>
              <a:rPr lang="zh-CN" altLang="en-US" sz="1200" b="0" i="0" kern="1200" dirty="0" smtClean="0">
                <a:solidFill>
                  <a:schemeClr val="tx1"/>
                </a:solidFill>
                <a:effectLst/>
                <a:latin typeface="Times New Roman" panose="02020603050405020304" pitchFamily="18" charset="0"/>
                <a:ea typeface="+mn-ea"/>
                <a:cs typeface="+mn-cs"/>
              </a:rPr>
              <a:t>的传感器，与虚拟环境进行交互。</a:t>
            </a:r>
          </a:p>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26</a:t>
            </a:fld>
            <a:endParaRPr lang="en-US" altLang="zh-TW"/>
          </a:p>
        </p:txBody>
      </p:sp>
    </p:spTree>
    <p:extLst>
      <p:ext uri="{BB962C8B-B14F-4D97-AF65-F5344CB8AC3E}">
        <p14:creationId xmlns:p14="http://schemas.microsoft.com/office/powerpoint/2010/main" val="1881999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Times New Roman" panose="02020603050405020304" pitchFamily="18" charset="0"/>
                <a:ea typeface="+mn-ea"/>
                <a:cs typeface="+mn-cs"/>
              </a:rPr>
              <a:t>http://club.xywy.com/zixun/d36288.html?cat=15</a:t>
            </a:r>
          </a:p>
          <a:p>
            <a:r>
              <a:rPr lang="en-US" altLang="zh-CN" sz="1200" b="0" i="0" kern="1200" dirty="0" smtClean="0">
                <a:solidFill>
                  <a:schemeClr val="tx1"/>
                </a:solidFill>
                <a:effectLst/>
                <a:latin typeface="Times New Roman" panose="02020603050405020304" pitchFamily="18" charset="0"/>
                <a:ea typeface="+mn-ea"/>
                <a:cs typeface="+mn-cs"/>
              </a:rPr>
              <a:t>2015</a:t>
            </a:r>
            <a:r>
              <a:rPr lang="zh-CN" altLang="en-US" sz="1200" b="0" i="0" kern="1200" dirty="0" smtClean="0">
                <a:solidFill>
                  <a:schemeClr val="tx1"/>
                </a:solidFill>
                <a:effectLst/>
                <a:latin typeface="Times New Roman" panose="02020603050405020304" pitchFamily="18" charset="0"/>
                <a:ea typeface="+mn-ea"/>
                <a:cs typeface="+mn-cs"/>
              </a:rPr>
              <a:t>年</a:t>
            </a:r>
            <a:r>
              <a:rPr lang="en-US" altLang="zh-CN" sz="1200" b="0" i="0" kern="1200" dirty="0" smtClean="0">
                <a:solidFill>
                  <a:schemeClr val="tx1"/>
                </a:solidFill>
                <a:effectLst/>
                <a:latin typeface="Times New Roman" panose="02020603050405020304" pitchFamily="18" charset="0"/>
                <a:ea typeface="+mn-ea"/>
                <a:cs typeface="+mn-cs"/>
              </a:rPr>
              <a:t>3</a:t>
            </a:r>
            <a:r>
              <a:rPr lang="zh-CN" altLang="en-US" sz="1200" b="0" i="0" kern="1200" dirty="0" smtClean="0">
                <a:solidFill>
                  <a:schemeClr val="tx1"/>
                </a:solidFill>
                <a:effectLst/>
                <a:latin typeface="Times New Roman" panose="02020603050405020304" pitchFamily="18" charset="0"/>
                <a:ea typeface="+mn-ea"/>
                <a:cs typeface="+mn-cs"/>
              </a:rPr>
              <a:t>月</a:t>
            </a:r>
            <a:r>
              <a:rPr lang="en-US" altLang="zh-CN" sz="1200" b="0" i="0" kern="1200" dirty="0" smtClean="0">
                <a:solidFill>
                  <a:schemeClr val="tx1"/>
                </a:solidFill>
                <a:effectLst/>
                <a:latin typeface="Times New Roman" panose="02020603050405020304" pitchFamily="18" charset="0"/>
                <a:ea typeface="+mn-ea"/>
                <a:cs typeface="+mn-cs"/>
              </a:rPr>
              <a:t>27</a:t>
            </a:r>
            <a:r>
              <a:rPr lang="zh-CN" altLang="en-US" sz="1200" b="0" i="0" kern="1200" dirty="0" smtClean="0">
                <a:solidFill>
                  <a:schemeClr val="tx1"/>
                </a:solidFill>
                <a:effectLst/>
                <a:latin typeface="Times New Roman" panose="02020603050405020304" pitchFamily="18" charset="0"/>
                <a:ea typeface="+mn-ea"/>
                <a:cs typeface="+mn-cs"/>
              </a:rPr>
              <a:t>日深夜，达芬奇（</a:t>
            </a:r>
            <a:r>
              <a:rPr lang="en-US" altLang="zh-CN" sz="1200" b="0" i="0" kern="1200" dirty="0" smtClean="0">
                <a:solidFill>
                  <a:schemeClr val="tx1"/>
                </a:solidFill>
                <a:effectLst/>
                <a:latin typeface="Times New Roman" panose="02020603050405020304" pitchFamily="18" charset="0"/>
                <a:ea typeface="+mn-ea"/>
                <a:cs typeface="+mn-cs"/>
              </a:rPr>
              <a:t>da Vinci</a:t>
            </a:r>
            <a:r>
              <a:rPr lang="zh-CN" altLang="en-US" sz="1200" b="0" i="0" kern="1200" dirty="0" smtClean="0">
                <a:solidFill>
                  <a:schemeClr val="tx1"/>
                </a:solidFill>
                <a:effectLst/>
                <a:latin typeface="Times New Roman" panose="02020603050405020304" pitchFamily="18" charset="0"/>
                <a:ea typeface="+mn-ea"/>
                <a:cs typeface="+mn-cs"/>
              </a:rPr>
              <a:t>）手术机器人正式进驻北京大学人民医院。经过安装调试，</a:t>
            </a:r>
            <a:r>
              <a:rPr lang="en-US" altLang="zh-CN" sz="1200" b="0" i="0" kern="1200" dirty="0" smtClean="0">
                <a:solidFill>
                  <a:schemeClr val="tx1"/>
                </a:solidFill>
                <a:effectLst/>
                <a:latin typeface="Times New Roman" panose="02020603050405020304" pitchFamily="18" charset="0"/>
                <a:ea typeface="+mn-ea"/>
                <a:cs typeface="+mn-cs"/>
              </a:rPr>
              <a:t>4</a:t>
            </a:r>
            <a:r>
              <a:rPr lang="zh-CN" altLang="en-US" sz="1200" b="0" i="0" kern="1200" dirty="0" smtClean="0">
                <a:solidFill>
                  <a:schemeClr val="tx1"/>
                </a:solidFill>
                <a:effectLst/>
                <a:latin typeface="Times New Roman" panose="02020603050405020304" pitchFamily="18" charset="0"/>
                <a:ea typeface="+mn-ea"/>
                <a:cs typeface="+mn-cs"/>
              </a:rPr>
              <a:t>月</a:t>
            </a:r>
            <a:r>
              <a:rPr lang="en-US" altLang="zh-CN" sz="1200" b="0" i="0" kern="1200" dirty="0" smtClean="0">
                <a:solidFill>
                  <a:schemeClr val="tx1"/>
                </a:solidFill>
                <a:effectLst/>
                <a:latin typeface="Times New Roman" panose="02020603050405020304" pitchFamily="18" charset="0"/>
                <a:ea typeface="+mn-ea"/>
                <a:cs typeface="+mn-cs"/>
              </a:rPr>
              <a:t>1</a:t>
            </a:r>
            <a:r>
              <a:rPr lang="zh-CN" altLang="en-US" sz="1200" b="0" i="0" kern="1200" dirty="0" smtClean="0">
                <a:solidFill>
                  <a:schemeClr val="tx1"/>
                </a:solidFill>
                <a:effectLst/>
                <a:latin typeface="Times New Roman" panose="02020603050405020304" pitchFamily="18" charset="0"/>
                <a:ea typeface="+mn-ea"/>
                <a:cs typeface="+mn-cs"/>
              </a:rPr>
              <a:t>日手术机器人正式投入使用。由胃肠外科叶颖江主任“主刀”的北京大学人民医院首例达芬奇机器人辅助下的直肠癌根治术取得圆满成功。达芬奇机器人使手术更加精准、微创，提高手术治疗效果，既避免了传统开腹进行腹部</a:t>
            </a:r>
            <a:r>
              <a:rPr lang="zh-CN" altLang="en-US" sz="1200" b="0" i="0" u="none" strike="noStrike" kern="1200" dirty="0" smtClean="0">
                <a:solidFill>
                  <a:schemeClr val="tx1"/>
                </a:solidFill>
                <a:effectLst/>
                <a:latin typeface="Times New Roman" panose="02020603050405020304" pitchFamily="18" charset="0"/>
                <a:ea typeface="+mn-ea"/>
                <a:cs typeface="+mn-cs"/>
                <a:hlinkClick r:id="rId3"/>
              </a:rPr>
              <a:t>肿瘤</a:t>
            </a:r>
            <a:r>
              <a:rPr lang="zh-CN" altLang="en-US" sz="1200" b="0" i="0" kern="1200" dirty="0" smtClean="0">
                <a:solidFill>
                  <a:schemeClr val="tx1"/>
                </a:solidFill>
                <a:effectLst/>
                <a:latin typeface="Times New Roman" panose="02020603050405020304" pitchFamily="18" charset="0"/>
                <a:ea typeface="+mn-ea"/>
                <a:cs typeface="+mn-cs"/>
              </a:rPr>
              <a:t>根治术带来的创伤，又克服了腹腔镜手术器械的局限性，给外科领域带来了革命性的突破。</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28</a:t>
            </a:fld>
            <a:endParaRPr lang="en-US" altLang="zh-TW"/>
          </a:p>
        </p:txBody>
      </p:sp>
    </p:spTree>
    <p:extLst>
      <p:ext uri="{BB962C8B-B14F-4D97-AF65-F5344CB8AC3E}">
        <p14:creationId xmlns:p14="http://schemas.microsoft.com/office/powerpoint/2010/main" val="1140247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a:defRPr/>
            </a:pPr>
            <a:fld id="{E7A7B787-18E2-44D7-B774-6CC54B389EB4}" type="datetime1">
              <a:rPr lang="en-US" altLang="zh-TW" smtClean="0"/>
              <a:t>3/22/2018</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75B77AB6-A536-43F3-9826-6CD10DB7A8AC}"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8868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AC72A7EB-9AB4-4B30-988D-85F033EA7FD3}" type="datetime1">
              <a:rPr lang="en-US" altLang="zh-TW" smtClean="0"/>
              <a:t>3/22/2018</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AAE49EC9-DD13-454A-BEC9-CFD8877B7E7E}" type="slidenum">
              <a:rPr lang="zh-TW" altLang="en-US" smtClean="0"/>
              <a:pPr>
                <a:defRPr/>
              </a:pPr>
              <a:t>‹#›</a:t>
            </a:fld>
            <a:endParaRPr lang="en-US" altLang="zh-TW"/>
          </a:p>
        </p:txBody>
      </p:sp>
    </p:spTree>
    <p:extLst>
      <p:ext uri="{BB962C8B-B14F-4D97-AF65-F5344CB8AC3E}">
        <p14:creationId xmlns:p14="http://schemas.microsoft.com/office/powerpoint/2010/main" val="311037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9BFC6185-EF0B-4D5D-B802-CCFF3CBE2328}" type="datetime1">
              <a:rPr lang="en-US" altLang="zh-TW" smtClean="0"/>
              <a:t>3/22/2018</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E9C2C3DE-445A-4A22-8308-9ED99E091616}" type="slidenum">
              <a:rPr lang="zh-TW" altLang="en-US" smtClean="0"/>
              <a:pPr>
                <a:defRPr/>
              </a:pPr>
              <a:t>‹#›</a:t>
            </a:fld>
            <a:endParaRPr lang="en-US" altLang="zh-TW"/>
          </a:p>
        </p:txBody>
      </p:sp>
    </p:spTree>
    <p:extLst>
      <p:ext uri="{BB962C8B-B14F-4D97-AF65-F5344CB8AC3E}">
        <p14:creationId xmlns:p14="http://schemas.microsoft.com/office/powerpoint/2010/main" val="258194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marL="723900" indent="-339725">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9CD4CCB-73CB-499F-9483-72A1F6A46DBE}" type="slidenum">
              <a:rPr lang="zh-TW" altLang="en-US" smtClean="0"/>
              <a:pPr>
                <a:defRPr/>
              </a:pPr>
              <a:t>‹#›</a:t>
            </a:fld>
            <a:endParaRPr lang="en-US" altLang="zh-TW"/>
          </a:p>
        </p:txBody>
      </p:sp>
    </p:spTree>
    <p:extLst>
      <p:ext uri="{BB962C8B-B14F-4D97-AF65-F5344CB8AC3E}">
        <p14:creationId xmlns:p14="http://schemas.microsoft.com/office/powerpoint/2010/main" val="605160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a:defRPr/>
            </a:pPr>
            <a:fld id="{E27CB390-B355-4D3F-AD23-03B188E146A9}" type="datetime1">
              <a:rPr lang="en-US" altLang="zh-TW" smtClean="0"/>
              <a:t>3/22/2018</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2BC3B0A-9A00-4550-ACAD-06E36F744573}"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833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81A549EF-D2EE-4450-9E21-48E712CA21AE}" type="datetime1">
              <a:rPr lang="en-US" altLang="zh-TW" smtClean="0"/>
              <a:t>3/22/2018</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CCD5E233-F18C-4DC5-93D6-052FE4DA490C}" type="slidenum">
              <a:rPr lang="zh-TW" altLang="en-US" smtClean="0"/>
              <a:pPr>
                <a:defRPr/>
              </a:pPr>
              <a:t>‹#›</a:t>
            </a:fld>
            <a:endParaRPr lang="en-US" altLang="zh-TW"/>
          </a:p>
        </p:txBody>
      </p:sp>
    </p:spTree>
    <p:extLst>
      <p:ext uri="{BB962C8B-B14F-4D97-AF65-F5344CB8AC3E}">
        <p14:creationId xmlns:p14="http://schemas.microsoft.com/office/powerpoint/2010/main" val="31868841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C9DC1D88-1914-415C-999F-BED9629D92A4}" type="datetime1">
              <a:rPr lang="en-US" altLang="zh-TW" smtClean="0"/>
              <a:t>3/22/2018</a:t>
            </a:fld>
            <a:endParaRPr lang="en-US" altLang="zh-TW"/>
          </a:p>
        </p:txBody>
      </p:sp>
      <p:sp>
        <p:nvSpPr>
          <p:cNvPr id="8" name="Footer Placeholder 7"/>
          <p:cNvSpPr>
            <a:spLocks noGrp="1"/>
          </p:cNvSpPr>
          <p:nvPr>
            <p:ph type="ftr" sz="quarter" idx="11"/>
          </p:nvPr>
        </p:nvSpPr>
        <p:spPr/>
        <p:txBody>
          <a:body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55CA789B-D082-4F85-A170-B06446C3BDF3}" type="slidenum">
              <a:rPr lang="zh-TW" altLang="en-US" smtClean="0"/>
              <a:pPr>
                <a:defRPr/>
              </a:pPr>
              <a:t>‹#›</a:t>
            </a:fld>
            <a:endParaRPr lang="en-US" altLang="zh-TW"/>
          </a:p>
        </p:txBody>
      </p:sp>
    </p:spTree>
    <p:extLst>
      <p:ext uri="{BB962C8B-B14F-4D97-AF65-F5344CB8AC3E}">
        <p14:creationId xmlns:p14="http://schemas.microsoft.com/office/powerpoint/2010/main" val="25656999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2A4AF493-AAAA-4D62-AF42-1A8C95D49560}" type="datetime1">
              <a:rPr lang="en-US" altLang="zh-TW" smtClean="0"/>
              <a:t>3/22/2018</a:t>
            </a:fld>
            <a:endParaRPr lang="en-US" altLang="zh-TW"/>
          </a:p>
        </p:txBody>
      </p:sp>
      <p:sp>
        <p:nvSpPr>
          <p:cNvPr id="4" name="Footer Placeholder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Slide Number Placeholder 4"/>
          <p:cNvSpPr>
            <a:spLocks noGrp="1"/>
          </p:cNvSpPr>
          <p:nvPr>
            <p:ph type="sldNum" sz="quarter" idx="12"/>
          </p:nvPr>
        </p:nvSpPr>
        <p:spPr/>
        <p:txBody>
          <a:bodyPr/>
          <a:lstStyle/>
          <a:p>
            <a:pPr>
              <a:defRPr/>
            </a:pPr>
            <a:fld id="{C5C527AC-74EB-4EE5-94EE-190C0152E5DA}" type="slidenum">
              <a:rPr lang="zh-TW" altLang="en-US" smtClean="0"/>
              <a:pPr>
                <a:defRPr/>
              </a:pPr>
              <a:t>‹#›</a:t>
            </a:fld>
            <a:endParaRPr lang="en-US" altLang="zh-TW"/>
          </a:p>
        </p:txBody>
      </p:sp>
    </p:spTree>
    <p:extLst>
      <p:ext uri="{BB962C8B-B14F-4D97-AF65-F5344CB8AC3E}">
        <p14:creationId xmlns:p14="http://schemas.microsoft.com/office/powerpoint/2010/main" val="123165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88AE7A52-1148-45C5-907D-D75BF38D5D27}" type="datetime1">
              <a:rPr lang="en-US" altLang="zh-TW" smtClean="0"/>
              <a:t>3/22/2018</a:t>
            </a:fld>
            <a:endParaRPr lang="en-US" altLang="zh-TW"/>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BE21F828-2D39-48F5-B4EE-EC7CCB58113D}" type="slidenum">
              <a:rPr lang="zh-TW" altLang="en-US" smtClean="0"/>
              <a:pPr>
                <a:defRPr/>
              </a:pPr>
              <a:t>‹#›</a:t>
            </a:fld>
            <a:endParaRPr lang="en-US" altLang="zh-TW"/>
          </a:p>
        </p:txBody>
      </p:sp>
    </p:spTree>
    <p:extLst>
      <p:ext uri="{BB962C8B-B14F-4D97-AF65-F5344CB8AC3E}">
        <p14:creationId xmlns:p14="http://schemas.microsoft.com/office/powerpoint/2010/main" val="3325521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3450C6C1-3A05-42C8-AA47-3709D3733B92}" type="datetime1">
              <a:rPr lang="en-US" altLang="zh-TW" smtClean="0"/>
              <a:t>3/22/2018</a:t>
            </a:fld>
            <a:endParaRPr lang="en-US" altLang="zh-TW"/>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2D47578-4A8C-4275-B392-43F1AAA4A0B6}" type="slidenum">
              <a:rPr lang="zh-TW" altLang="en-US" smtClean="0"/>
              <a:pPr>
                <a:defRPr/>
              </a:pPr>
              <a:t>‹#›</a:t>
            </a:fld>
            <a:endParaRPr lang="en-US" altLang="zh-TW"/>
          </a:p>
        </p:txBody>
      </p:sp>
    </p:spTree>
    <p:extLst>
      <p:ext uri="{BB962C8B-B14F-4D97-AF65-F5344CB8AC3E}">
        <p14:creationId xmlns:p14="http://schemas.microsoft.com/office/powerpoint/2010/main" val="49810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ADFF93FE-6C95-482E-91CE-3B92E3250C70}" type="datetime1">
              <a:rPr lang="en-US" altLang="zh-TW" smtClean="0"/>
              <a:t>3/22/2018</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B9D462DA-4C31-479E-96E8-20A498E018B2}" type="slidenum">
              <a:rPr lang="zh-TW" altLang="en-US" smtClean="0"/>
              <a:pPr>
                <a:defRPr/>
              </a:pPr>
              <a:t>‹#›</a:t>
            </a:fld>
            <a:endParaRPr lang="en-US" altLang="zh-TW"/>
          </a:p>
        </p:txBody>
      </p:sp>
    </p:spTree>
    <p:extLst>
      <p:ext uri="{BB962C8B-B14F-4D97-AF65-F5344CB8AC3E}">
        <p14:creationId xmlns:p14="http://schemas.microsoft.com/office/powerpoint/2010/main" val="7934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smtClean="0"/>
              <a:t>编辑母版文本样式</a:t>
            </a:r>
          </a:p>
          <a:p>
            <a:pPr lvl="1"/>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619D084F-7581-4643-A243-CF6CADA94DCC}" type="datetime1">
              <a:rPr lang="en-US" altLang="zh-TW" smtClean="0"/>
              <a:t>3/22/2018</a:t>
            </a:fld>
            <a:endParaRPr lang="en-US" altLang="zh-TW"/>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ltLang="zh-TW" smtClean="0"/>
              <a:t>Human Computer Interaction</a:t>
            </a:r>
            <a:endParaRPr lang="en-US" altLang="zh-TW"/>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E9C2C3DE-445A-4A22-8308-9ED99E091616}" type="slidenum">
              <a:rPr lang="zh-TW" altLang="en-US" smtClean="0"/>
              <a:pPr>
                <a:defRPr/>
              </a:pPr>
              <a:t>‹#›</a:t>
            </a:fld>
            <a:endParaRPr lang="en-US" altLang="zh-TW"/>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3914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en-US" altLang="zh-CN" sz="5400" dirty="0" smtClean="0"/>
              <a:t>Direct </a:t>
            </a:r>
            <a:r>
              <a:rPr lang="en-US" altLang="zh-CN" sz="5400" dirty="0"/>
              <a:t>Manipulation and Immersive Environments</a:t>
            </a:r>
            <a:endParaRPr lang="en-US" sz="5400" dirty="0"/>
          </a:p>
        </p:txBody>
      </p:sp>
      <p:sp>
        <p:nvSpPr>
          <p:cNvPr id="3" name="副标题 2"/>
          <p:cNvSpPr>
            <a:spLocks noGrp="1"/>
          </p:cNvSpPr>
          <p:nvPr>
            <p:ph type="subTitle" idx="1"/>
          </p:nvPr>
        </p:nvSpPr>
        <p:spPr>
          <a:xfrm>
            <a:off x="825038" y="4455620"/>
            <a:ext cx="7543800" cy="1487979"/>
          </a:xfrm>
        </p:spPr>
        <p:txBody>
          <a:bodyPr>
            <a:normAutofit/>
          </a:bodyPr>
          <a:lstStyle/>
          <a:p>
            <a:r>
              <a:rPr lang="en-US" dirty="0" smtClean="0"/>
              <a:t>Ying </a:t>
            </a:r>
            <a:r>
              <a:rPr lang="en-US" dirty="0" err="1" smtClean="0"/>
              <a:t>shen</a:t>
            </a:r>
            <a:endParaRPr lang="en-US" dirty="0" smtClean="0"/>
          </a:p>
          <a:p>
            <a:r>
              <a:rPr lang="en-US" dirty="0" smtClean="0"/>
              <a:t>School of software engineering</a:t>
            </a:r>
          </a:p>
          <a:p>
            <a:r>
              <a:rPr lang="en-US" dirty="0" err="1" smtClean="0"/>
              <a:t>Tongji</a:t>
            </a:r>
            <a:r>
              <a:rPr lang="en-US" dirty="0" smtClean="0"/>
              <a:t> university</a:t>
            </a:r>
            <a:endParaRPr lang="en-US" dirty="0"/>
          </a:p>
        </p:txBody>
      </p:sp>
    </p:spTree>
    <p:extLst>
      <p:ext uri="{BB962C8B-B14F-4D97-AF65-F5344CB8AC3E}">
        <p14:creationId xmlns:p14="http://schemas.microsoft.com/office/powerpoint/2010/main" val="32554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Translational distances</a:t>
            </a:r>
            <a:endParaRPr lang="en-US" dirty="0"/>
          </a:p>
        </p:txBody>
      </p:sp>
      <p:sp>
        <p:nvSpPr>
          <p:cNvPr id="3" name="内容占位符 2"/>
          <p:cNvSpPr>
            <a:spLocks noGrp="1"/>
          </p:cNvSpPr>
          <p:nvPr>
            <p:ph idx="1"/>
          </p:nvPr>
        </p:nvSpPr>
        <p:spPr/>
        <p:txBody>
          <a:bodyPr/>
          <a:lstStyle/>
          <a:p>
            <a:r>
              <a:rPr lang="en-US" dirty="0" smtClean="0"/>
              <a:t>Choose suitable metaphors to represent actions and objects.</a:t>
            </a:r>
          </a:p>
          <a:p>
            <a:pPr lvl="1"/>
            <a:r>
              <a:rPr lang="en-US" dirty="0" smtClean="0"/>
              <a:t>Using familiar metaphors makes the learning process easier</a:t>
            </a:r>
            <a:endParaRPr lang="en-US" dirty="0"/>
          </a:p>
          <a:p>
            <a:r>
              <a:rPr lang="en-US" dirty="0" smtClean="0">
                <a:solidFill>
                  <a:srgbClr val="FF0000"/>
                </a:solidFill>
              </a:rPr>
              <a:t>Translational distance</a:t>
            </a:r>
          </a:p>
          <a:p>
            <a:pPr lvl="1"/>
            <a:r>
              <a:rPr lang="en-US" dirty="0" smtClean="0"/>
              <a:t>Strength of metaphors</a:t>
            </a:r>
            <a:endParaRPr lang="en-US" dirty="0"/>
          </a:p>
          <a:p>
            <a:pPr lvl="1"/>
            <a:r>
              <a:rPr lang="en-US" dirty="0" smtClean="0"/>
              <a:t>Level of indirectness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10</a:t>
            </a:fld>
            <a:endParaRPr lang="en-US" altLang="zh-TW"/>
          </a:p>
        </p:txBody>
      </p:sp>
      <p:grpSp>
        <p:nvGrpSpPr>
          <p:cNvPr id="9" name="组合 8"/>
          <p:cNvGrpSpPr/>
          <p:nvPr/>
        </p:nvGrpSpPr>
        <p:grpSpPr>
          <a:xfrm>
            <a:off x="566058" y="3759553"/>
            <a:ext cx="7049738" cy="2544108"/>
            <a:chOff x="1359626" y="3502906"/>
            <a:chExt cx="7049738" cy="2475287"/>
          </a:xfrm>
        </p:grpSpPr>
        <p:sp>
          <p:nvSpPr>
            <p:cNvPr id="7" name="圆角矩形 6"/>
            <p:cNvSpPr/>
            <p:nvPr/>
          </p:nvSpPr>
          <p:spPr>
            <a:xfrm>
              <a:off x="1359626" y="3502906"/>
              <a:ext cx="7049738" cy="2475287"/>
            </a:xfrm>
            <a:prstGeom prst="roundRect">
              <a:avLst>
                <a:gd name="adj" fmla="val 11129"/>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000" dirty="0">
                <a:solidFill>
                  <a:schemeClr val="accent3"/>
                </a:solidFill>
              </a:endParaRPr>
            </a:p>
          </p:txBody>
        </p:sp>
        <p:sp>
          <p:nvSpPr>
            <p:cNvPr id="8" name="矩形 7"/>
            <p:cNvSpPr/>
            <p:nvPr/>
          </p:nvSpPr>
          <p:spPr>
            <a:xfrm>
              <a:off x="1551363" y="3575185"/>
              <a:ext cx="6858000" cy="2200964"/>
            </a:xfrm>
            <a:prstGeom prst="rect">
              <a:avLst/>
            </a:prstGeom>
          </p:spPr>
          <p:txBody>
            <a:bodyPr wrap="square">
              <a:spAutoFit/>
            </a:bodyPr>
            <a:lstStyle/>
            <a:p>
              <a:pPr>
                <a:lnSpc>
                  <a:spcPct val="150000"/>
                </a:lnSpc>
                <a:spcAft>
                  <a:spcPts val="1200"/>
                </a:spcAft>
              </a:pPr>
              <a:r>
                <a:rPr lang="en-US" sz="2400" b="1" dirty="0">
                  <a:solidFill>
                    <a:schemeClr val="accent3">
                      <a:lumMod val="50000"/>
                    </a:schemeClr>
                  </a:solidFill>
                </a:rPr>
                <a:t>Examples of translation distances</a:t>
              </a:r>
            </a:p>
            <a:p>
              <a:pPr marL="342900" indent="-342900">
                <a:spcAft>
                  <a:spcPts val="600"/>
                </a:spcAft>
                <a:buFont typeface="Arial" panose="020B0604020202020204" pitchFamily="34" charset="0"/>
                <a:buChar char="•"/>
              </a:pPr>
              <a:r>
                <a:rPr lang="en-US" sz="2000" dirty="0">
                  <a:solidFill>
                    <a:schemeClr val="accent3">
                      <a:lumMod val="50000"/>
                    </a:schemeClr>
                  </a:solidFill>
                </a:rPr>
                <a:t>Weak – Early video game controllers</a:t>
              </a:r>
            </a:p>
            <a:p>
              <a:pPr marL="342900" indent="-342900">
                <a:spcAft>
                  <a:spcPts val="600"/>
                </a:spcAft>
                <a:buFont typeface="Arial" panose="020B0604020202020204" pitchFamily="34" charset="0"/>
                <a:buChar char="•"/>
              </a:pPr>
              <a:r>
                <a:rPr lang="en-US" sz="2000" dirty="0">
                  <a:solidFill>
                    <a:schemeClr val="accent3">
                      <a:lumMod val="50000"/>
                    </a:schemeClr>
                  </a:solidFill>
                </a:rPr>
                <a:t>Medium – touchscreens, multi-touch</a:t>
              </a:r>
            </a:p>
            <a:p>
              <a:pPr marL="342900" indent="-342900">
                <a:spcAft>
                  <a:spcPts val="600"/>
                </a:spcAft>
                <a:buFont typeface="Arial" panose="020B0604020202020204" pitchFamily="34" charset="0"/>
                <a:buChar char="•"/>
              </a:pPr>
              <a:r>
                <a:rPr lang="en-US" sz="2000" dirty="0">
                  <a:solidFill>
                    <a:schemeClr val="accent3">
                      <a:lumMod val="50000"/>
                    </a:schemeClr>
                  </a:solidFill>
                </a:rPr>
                <a:t>Strong – data glove, gesturing, manipulating tangible objects</a:t>
              </a:r>
            </a:p>
            <a:p>
              <a:pPr marL="342900" indent="-342900">
                <a:spcAft>
                  <a:spcPts val="600"/>
                </a:spcAft>
                <a:buFont typeface="Arial" panose="020B0604020202020204" pitchFamily="34" charset="0"/>
                <a:buChar char="•"/>
              </a:pPr>
              <a:r>
                <a:rPr lang="en-US" sz="2000" dirty="0">
                  <a:solidFill>
                    <a:schemeClr val="accent3">
                      <a:lumMod val="50000"/>
                    </a:schemeClr>
                  </a:solidFill>
                </a:rPr>
                <a:t>Immersive – virtual reality</a:t>
              </a:r>
            </a:p>
          </p:txBody>
        </p:sp>
      </p:grpSp>
    </p:spTree>
    <p:extLst>
      <p:ext uri="{BB962C8B-B14F-4D97-AF65-F5344CB8AC3E}">
        <p14:creationId xmlns:p14="http://schemas.microsoft.com/office/powerpoint/2010/main" val="2165524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p:txBody>
          <a:bodyPr/>
          <a:lstStyle/>
          <a:p>
            <a:r>
              <a:rPr lang="en-US" i="1" dirty="0" smtClean="0"/>
              <a:t>Weak</a:t>
            </a:r>
            <a:r>
              <a:rPr lang="en-US" dirty="0" smtClean="0"/>
              <a:t> direct manipulation</a:t>
            </a:r>
          </a:p>
          <a:p>
            <a:pPr lvl="1"/>
            <a:r>
              <a:rPr lang="en-US" altLang="zh-CN" dirty="0" smtClean="0"/>
              <a:t>Basic direct manipulation</a:t>
            </a:r>
          </a:p>
          <a:p>
            <a:pPr lvl="1"/>
            <a:r>
              <a:rPr lang="en-US" dirty="0" smtClean="0"/>
              <a:t>Keyboard, mouse, trackpad, joystick, </a:t>
            </a:r>
            <a:r>
              <a:rPr lang="en-US" dirty="0" err="1" smtClean="0"/>
              <a:t>etc</a:t>
            </a:r>
            <a:endParaRPr lang="en-US" dirty="0" smtClean="0"/>
          </a:p>
          <a:p>
            <a:pPr lvl="1"/>
            <a:r>
              <a:rPr lang="en-US" dirty="0" smtClean="0"/>
              <a:t>Translational difference is large</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11</a:t>
            </a:fld>
            <a:endParaRPr lang="en-US" altLang="zh-TW"/>
          </a:p>
        </p:txBody>
      </p:sp>
      <p:pic>
        <p:nvPicPr>
          <p:cNvPr id="1026" name="Picture 2" descr="https://ss1.bdstatic.com/70cFvXSh_Q1YnxGkpoWK1HF6hhy/it/u=87154647,4249124750&amp;fm=27&amp;gp=0.jpg"/>
          <p:cNvPicPr>
            <a:picLocks noChangeAspect="1" noChangeArrowheads="1"/>
          </p:cNvPicPr>
          <p:nvPr/>
        </p:nvPicPr>
        <p:blipFill rotWithShape="1">
          <a:blip r:embed="rId2">
            <a:extLst>
              <a:ext uri="{28A0092B-C50C-407E-A947-70E740481C1C}">
                <a14:useLocalDpi xmlns:a14="http://schemas.microsoft.com/office/drawing/2010/main" val="0"/>
              </a:ext>
            </a:extLst>
          </a:blip>
          <a:srcRect b="14582"/>
          <a:stretch/>
        </p:blipFill>
        <p:spPr bwMode="auto">
          <a:xfrm>
            <a:off x="76200" y="4074030"/>
            <a:ext cx="2795784" cy="16282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s://timgsa.baidu.com/timg?image&amp;quality=80&amp;size=b9999_10000&amp;sec=1515843941728&amp;di=b01eb47d99bb4f2d3a0aba1d45bb7579&amp;imgtype=jpg&amp;src=http%3A%2F%2Fimg3.imgtn.bdimg.com%2Fit%2Fu%3D3958382808%2C3198188202%26fm%3D214%26gp%3D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772" y="4074030"/>
            <a:ext cx="2463428" cy="16406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组合 8"/>
          <p:cNvGrpSpPr/>
          <p:nvPr/>
        </p:nvGrpSpPr>
        <p:grpSpPr>
          <a:xfrm>
            <a:off x="5481959" y="3581400"/>
            <a:ext cx="3634680" cy="2184499"/>
            <a:chOff x="5481959" y="3581400"/>
            <a:chExt cx="3634680" cy="2184499"/>
          </a:xfrm>
        </p:grpSpPr>
        <p:pic>
          <p:nvPicPr>
            <p:cNvPr id="1030" name="Picture 6" descr="https://timgsa.baidu.com/timg?image&amp;quality=80&amp;size=b9999_10000&amp;sec=1516438513&amp;di=872b67b3c587f0c6561fdb9f9b909d0d&amp;imgtype=jpg&amp;er=1&amp;src=http%3A%2F%2Fimg1.photo138.com%2FBFT1%2FZC791701-D-5-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96" b="17608"/>
            <a:stretch/>
          </p:blipFill>
          <p:spPr bwMode="auto">
            <a:xfrm>
              <a:off x="5481959" y="4074030"/>
              <a:ext cx="2138041" cy="16740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imgsa.baidu.com/timg?image&amp;quality=80&amp;size=b10000_10000&amp;sec=1515833956&amp;di=645b41c2ee07ccafca3679984c431335&amp;src=http://img.xxjcy.com/pic/z14298d0-0x0-0/kc_8302pc_strong_style_color_b82220_joystick_strong.jpg"/>
            <p:cNvPicPr>
              <a:picLocks noChangeAspect="1" noChangeArrowheads="1"/>
            </p:cNvPicPr>
            <p:nvPr/>
          </p:nvPicPr>
          <p:blipFill rotWithShape="1">
            <a:blip r:embed="rId5">
              <a:extLst>
                <a:ext uri="{28A0092B-C50C-407E-A947-70E740481C1C}">
                  <a14:useLocalDpi xmlns:a14="http://schemas.microsoft.com/office/drawing/2010/main" val="0"/>
                </a:ext>
              </a:extLst>
            </a:blip>
            <a:srcRect l="23790" r="23846"/>
            <a:stretch/>
          </p:blipFill>
          <p:spPr bwMode="auto">
            <a:xfrm>
              <a:off x="7543800" y="3581400"/>
              <a:ext cx="1572839" cy="218449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矩形 6"/>
          <p:cNvSpPr/>
          <p:nvPr/>
        </p:nvSpPr>
        <p:spPr>
          <a:xfrm>
            <a:off x="1022686" y="5807556"/>
            <a:ext cx="902811" cy="400110"/>
          </a:xfrm>
          <a:prstGeom prst="rect">
            <a:avLst/>
          </a:prstGeom>
        </p:spPr>
        <p:txBody>
          <a:bodyPr wrap="none">
            <a:spAutoFit/>
          </a:bodyPr>
          <a:lstStyle/>
          <a:p>
            <a:r>
              <a:rPr lang="en-US" sz="2000" dirty="0"/>
              <a:t>Mouse</a:t>
            </a:r>
          </a:p>
        </p:txBody>
      </p:sp>
      <p:sp>
        <p:nvSpPr>
          <p:cNvPr id="13" name="矩形 12"/>
          <p:cNvSpPr/>
          <p:nvPr/>
        </p:nvSpPr>
        <p:spPr>
          <a:xfrm>
            <a:off x="3670379" y="5807556"/>
            <a:ext cx="1120500" cy="400110"/>
          </a:xfrm>
          <a:prstGeom prst="rect">
            <a:avLst/>
          </a:prstGeom>
        </p:spPr>
        <p:txBody>
          <a:bodyPr wrap="none">
            <a:spAutoFit/>
          </a:bodyPr>
          <a:lstStyle/>
          <a:p>
            <a:r>
              <a:rPr lang="en-US" sz="2000" dirty="0" smtClean="0"/>
              <a:t>Trackpad</a:t>
            </a:r>
            <a:endParaRPr lang="en-US" sz="2000" dirty="0"/>
          </a:p>
        </p:txBody>
      </p:sp>
      <p:sp>
        <p:nvSpPr>
          <p:cNvPr id="8" name="矩形 7"/>
          <p:cNvSpPr/>
          <p:nvPr/>
        </p:nvSpPr>
        <p:spPr>
          <a:xfrm>
            <a:off x="6961797" y="5791227"/>
            <a:ext cx="982770" cy="400110"/>
          </a:xfrm>
          <a:prstGeom prst="rect">
            <a:avLst/>
          </a:prstGeom>
        </p:spPr>
        <p:txBody>
          <a:bodyPr wrap="none">
            <a:spAutoFit/>
          </a:bodyPr>
          <a:lstStyle/>
          <a:p>
            <a:r>
              <a:rPr lang="en-US" sz="2000" dirty="0"/>
              <a:t>J</a:t>
            </a:r>
            <a:r>
              <a:rPr lang="en-US" sz="2000" dirty="0" smtClean="0"/>
              <a:t>oystick</a:t>
            </a:r>
            <a:endParaRPr lang="en-US" sz="2000" dirty="0"/>
          </a:p>
        </p:txBody>
      </p:sp>
    </p:spTree>
    <p:extLst>
      <p:ext uri="{BB962C8B-B14F-4D97-AF65-F5344CB8AC3E}">
        <p14:creationId xmlns:p14="http://schemas.microsoft.com/office/powerpoint/2010/main" val="1710899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p:txBody>
          <a:bodyPr/>
          <a:lstStyle/>
          <a:p>
            <a:r>
              <a:rPr lang="en-US" i="1" dirty="0" smtClean="0"/>
              <a:t>Medium</a:t>
            </a:r>
            <a:r>
              <a:rPr lang="en-US" dirty="0" smtClean="0"/>
              <a:t> direct manipulation</a:t>
            </a:r>
          </a:p>
          <a:p>
            <a:pPr lvl="1"/>
            <a:r>
              <a:rPr lang="en-US" dirty="0" smtClean="0"/>
              <a:t>Reduce the translational distance</a:t>
            </a:r>
          </a:p>
          <a:p>
            <a:pPr lvl="1"/>
            <a:r>
              <a:rPr lang="en-US" dirty="0" smtClean="0"/>
              <a:t>Users can touch, move, and grabs the entities on the screen</a:t>
            </a:r>
          </a:p>
          <a:p>
            <a:pPr lvl="1"/>
            <a:r>
              <a:rPr lang="en-US" dirty="0" smtClean="0"/>
              <a:t>Touchscreens: mobile, kiosk, and desktop</a:t>
            </a:r>
          </a:p>
          <a:p>
            <a:pPr lvl="1"/>
            <a:r>
              <a:rPr lang="en-US" altLang="zh-CN" dirty="0" smtClean="0"/>
              <a:t>Limited</a:t>
            </a:r>
            <a:r>
              <a:rPr lang="zh-CN" altLang="en-US" dirty="0"/>
              <a:t> </a:t>
            </a:r>
            <a:r>
              <a:rPr lang="en-US" altLang="zh-CN" dirty="0" smtClean="0"/>
              <a:t>by the screen</a:t>
            </a:r>
          </a:p>
          <a:p>
            <a:pPr lvl="1"/>
            <a:r>
              <a:rPr lang="en-US" dirty="0" smtClean="0"/>
              <a:t>Some actions are intuitive, but others should be learned</a:t>
            </a:r>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12</a:t>
            </a:fld>
            <a:endParaRPr lang="en-US" altLang="zh-TW"/>
          </a:p>
        </p:txBody>
      </p:sp>
      <p:pic>
        <p:nvPicPr>
          <p:cNvPr id="2056" name="Picture 8" descr="https://timgsa.baidu.com/timg?image&amp;quality=80&amp;size=b9999_10000&amp;sec=1515845108597&amp;di=f9a83f0a8e8ed73017e0b5880ed74142&amp;imgtype=0&amp;src=http%3A%2F%2Fimg.pconline.com.cn%2Fimages%2Fproduct%2F624237%2F201611%2F4%2F147822813411420018_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208" y="4390253"/>
            <a:ext cx="2455664"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https://timgsa.baidu.com/timg?image&amp;quality=80&amp;size=b10000_10000&amp;sec=1515835820&amp;di=0128559de8a4a3c3570e596bb4b887a5&amp;src=http://img.comix.com.cn/product/1171015/img75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278" y="4390253"/>
            <a:ext cx="2735269"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http://www.pinbang.com/upload/day_150717/2015071709475683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953" y="4390253"/>
            <a:ext cx="3316741"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704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a:xfrm>
            <a:off x="587829" y="856988"/>
            <a:ext cx="8020594" cy="5602797"/>
          </a:xfrm>
        </p:spPr>
        <p:txBody>
          <a:bodyPr>
            <a:normAutofit/>
          </a:bodyPr>
          <a:lstStyle/>
          <a:p>
            <a:r>
              <a:rPr lang="en-US" i="1" dirty="0" smtClean="0"/>
              <a:t>Strong</a:t>
            </a:r>
            <a:r>
              <a:rPr lang="en-US" dirty="0" smtClean="0"/>
              <a:t> direct manipulation</a:t>
            </a:r>
          </a:p>
          <a:p>
            <a:pPr lvl="1"/>
            <a:r>
              <a:rPr lang="en-US" dirty="0" smtClean="0"/>
              <a:t>Involves actions with different body parts, e.g. hand, foot, head</a:t>
            </a:r>
          </a:p>
          <a:p>
            <a:pPr lvl="1"/>
            <a:r>
              <a:rPr lang="en-US" dirty="0" smtClean="0"/>
              <a:t>Place hand/foot/head “virtually” inside the physical space</a:t>
            </a:r>
          </a:p>
          <a:p>
            <a:pPr lvl="1"/>
            <a:r>
              <a:rPr lang="en-US" dirty="0" smtClean="0"/>
              <a:t>Users can grasp, throw, drop, manipulate, and so forth</a:t>
            </a:r>
          </a:p>
          <a:p>
            <a:pPr lvl="1"/>
            <a:r>
              <a:rPr lang="en-US" dirty="0" smtClean="0"/>
              <a:t>Limited by the spaces</a:t>
            </a:r>
          </a:p>
          <a:p>
            <a:endParaRPr lang="en-US" dirty="0" smtClean="0"/>
          </a:p>
          <a:p>
            <a:endParaRPr lang="en-US" dirty="0" smtClean="0"/>
          </a:p>
          <a:p>
            <a:endParaRPr lang="en-US" dirty="0" smtClean="0"/>
          </a:p>
          <a:p>
            <a:endParaRPr lang="en-US" dirty="0" smtClean="0"/>
          </a:p>
          <a:p>
            <a:endParaRPr lang="en-US" i="1" dirty="0" smtClean="0"/>
          </a:p>
          <a:p>
            <a:r>
              <a:rPr lang="en-US" i="1" dirty="0" smtClean="0"/>
              <a:t>Immersive</a:t>
            </a:r>
            <a:r>
              <a:rPr lang="en-US" dirty="0" smtClean="0"/>
              <a:t> </a:t>
            </a:r>
            <a:r>
              <a:rPr lang="en-US" dirty="0"/>
              <a:t>direct manipulation</a:t>
            </a:r>
          </a:p>
          <a:p>
            <a:pPr lvl="1"/>
            <a:r>
              <a:rPr lang="en-US" dirty="0" smtClean="0"/>
              <a:t>Combined with virtual reality</a:t>
            </a:r>
          </a:p>
          <a:p>
            <a:pPr lvl="1"/>
            <a:r>
              <a:rPr lang="en-US" dirty="0" smtClean="0"/>
              <a:t>The scenery changes when user moves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13</a:t>
            </a:fld>
            <a:endParaRPr lang="en-US" altLang="zh-TW"/>
          </a:p>
        </p:txBody>
      </p:sp>
      <p:pic>
        <p:nvPicPr>
          <p:cNvPr id="3078" name="Picture 6" descr="https://timgsa.baidu.com/timg?image&amp;quality=80&amp;size=b9999_10000&amp;sec=1515853336629&amp;di=97d21b051652ffd88ddb8728f4801afe&amp;imgtype=0&amp;src=http%3A%2F%2Fi1.ihaveu.net%2Fimage%2Fauction%2Fimage%2F000%2F887%2F708%2Flarge%2Fb9c220e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21" b="4255"/>
          <a:stretch/>
        </p:blipFill>
        <p:spPr bwMode="auto">
          <a:xfrm>
            <a:off x="338060" y="2970915"/>
            <a:ext cx="3099358" cy="19058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https://timgsa.baidu.com/timg?image&amp;quality=80&amp;size=b9999_10000&amp;sec=1515853603731&amp;di=894da0e9c37973122883db2cccbc2641&amp;imgtype=0&amp;src=http%3A%2F%2Fpic2.52pk.com%2Ffiles%2F110711%2F99_103731_1_lit.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86" r="5727"/>
          <a:stretch/>
        </p:blipFill>
        <p:spPr bwMode="auto">
          <a:xfrm>
            <a:off x="3570686" y="2965471"/>
            <a:ext cx="2686132" cy="1911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6961" y="2965470"/>
            <a:ext cx="2548439" cy="19113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2115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Problems with direct manipulation</a:t>
            </a:r>
            <a:endParaRPr lang="en-US" dirty="0"/>
          </a:p>
        </p:txBody>
      </p:sp>
      <p:sp>
        <p:nvSpPr>
          <p:cNvPr id="3" name="内容占位符 2"/>
          <p:cNvSpPr>
            <a:spLocks noGrp="1"/>
          </p:cNvSpPr>
          <p:nvPr>
            <p:ph idx="1"/>
          </p:nvPr>
        </p:nvSpPr>
        <p:spPr/>
        <p:txBody>
          <a:bodyPr/>
          <a:lstStyle/>
          <a:p>
            <a:r>
              <a:rPr lang="en-US" dirty="0" smtClean="0"/>
              <a:t>For vision-impaired users, command languages are more suitable than GUI</a:t>
            </a:r>
          </a:p>
          <a:p>
            <a:pPr lvl="1"/>
            <a:r>
              <a:rPr lang="en-US" dirty="0" smtClean="0"/>
              <a:t>But screen readers, speech-enabled devices, page readers, and audio designs can compensate the drawback</a:t>
            </a:r>
          </a:p>
          <a:p>
            <a:r>
              <a:rPr lang="en-US" dirty="0" smtClean="0"/>
              <a:t>Direct manipulation designs may consume valuable screen space</a:t>
            </a:r>
          </a:p>
          <a:p>
            <a:r>
              <a:rPr lang="en-US" dirty="0" smtClean="0"/>
              <a:t>Users must learn the meanings of visual representations and graphic icons</a:t>
            </a:r>
          </a:p>
          <a:p>
            <a:r>
              <a:rPr lang="en-US" dirty="0" smtClean="0"/>
              <a:t>Experienced users prefer typing commands</a:t>
            </a:r>
          </a:p>
          <a:p>
            <a:pPr lvl="1"/>
            <a:r>
              <a:rPr lang="en-US" dirty="0" smtClean="0"/>
              <a:t>Keyboard is more effective than mouse</a:t>
            </a:r>
            <a:endParaRPr lang="en-US" dirty="0"/>
          </a:p>
          <a:p>
            <a:r>
              <a:rPr lang="en-US" dirty="0" smtClean="0"/>
              <a:t>A finger pointing at a device may partially block the display</a:t>
            </a:r>
          </a:p>
          <a:p>
            <a:r>
              <a:rPr lang="en-US" dirty="0" smtClean="0"/>
              <a:t>Some direct-manipulation principles are difficult to realize</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14</a:t>
            </a:fld>
            <a:endParaRPr lang="en-US" altLang="zh-TW"/>
          </a:p>
        </p:txBody>
      </p:sp>
    </p:spTree>
    <p:extLst>
      <p:ext uri="{BB962C8B-B14F-4D97-AF65-F5344CB8AC3E}">
        <p14:creationId xmlns:p14="http://schemas.microsoft.com/office/powerpoint/2010/main" val="2990106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Continuing evolution</a:t>
            </a:r>
            <a:endParaRPr lang="en-US" dirty="0"/>
          </a:p>
        </p:txBody>
      </p:sp>
      <p:sp>
        <p:nvSpPr>
          <p:cNvPr id="3" name="内容占位符 2"/>
          <p:cNvSpPr>
            <a:spLocks noGrp="1"/>
          </p:cNvSpPr>
          <p:nvPr>
            <p:ph idx="1"/>
          </p:nvPr>
        </p:nvSpPr>
        <p:spPr/>
        <p:txBody>
          <a:bodyPr/>
          <a:lstStyle/>
          <a:p>
            <a:r>
              <a:rPr lang="en-US" dirty="0" smtClean="0"/>
              <a:t>A successful direct-manipulation interface must present an appropriate representation or model of reality</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15</a:t>
            </a:fld>
            <a:endParaRPr lang="en-US" altLang="zh-TW"/>
          </a:p>
        </p:txBody>
      </p:sp>
      <p:grpSp>
        <p:nvGrpSpPr>
          <p:cNvPr id="13" name="组合 12"/>
          <p:cNvGrpSpPr/>
          <p:nvPr/>
        </p:nvGrpSpPr>
        <p:grpSpPr>
          <a:xfrm>
            <a:off x="152401" y="2514600"/>
            <a:ext cx="8839200" cy="3733800"/>
            <a:chOff x="152401" y="2362200"/>
            <a:chExt cx="8839200" cy="3733800"/>
          </a:xfrm>
        </p:grpSpPr>
        <p:grpSp>
          <p:nvGrpSpPr>
            <p:cNvPr id="7" name="组合 6"/>
            <p:cNvGrpSpPr/>
            <p:nvPr/>
          </p:nvGrpSpPr>
          <p:grpSpPr>
            <a:xfrm>
              <a:off x="152401" y="2362200"/>
              <a:ext cx="8839200" cy="3733800"/>
              <a:chOff x="997024" y="3575185"/>
              <a:chExt cx="7748222" cy="3632796"/>
            </a:xfrm>
          </p:grpSpPr>
          <p:sp>
            <p:nvSpPr>
              <p:cNvPr id="8" name="圆角矩形 7"/>
              <p:cNvSpPr/>
              <p:nvPr/>
            </p:nvSpPr>
            <p:spPr>
              <a:xfrm>
                <a:off x="997024" y="3579059"/>
                <a:ext cx="7748222" cy="3628922"/>
              </a:xfrm>
              <a:prstGeom prst="roundRect">
                <a:avLst>
                  <a:gd name="adj" fmla="val 11129"/>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000" dirty="0">
                  <a:solidFill>
                    <a:schemeClr val="accent3"/>
                  </a:solidFill>
                </a:endParaRPr>
              </a:p>
            </p:txBody>
          </p:sp>
          <p:sp>
            <p:nvSpPr>
              <p:cNvPr id="9" name="矩形 8"/>
              <p:cNvSpPr/>
              <p:nvPr/>
            </p:nvSpPr>
            <p:spPr>
              <a:xfrm>
                <a:off x="1130613" y="3575185"/>
                <a:ext cx="2919002" cy="628847"/>
              </a:xfrm>
              <a:prstGeom prst="rect">
                <a:avLst/>
              </a:prstGeom>
            </p:spPr>
            <p:txBody>
              <a:bodyPr wrap="square" numCol="1">
                <a:spAutoFit/>
              </a:bodyPr>
              <a:lstStyle/>
              <a:p>
                <a:pPr>
                  <a:lnSpc>
                    <a:spcPct val="150000"/>
                  </a:lnSpc>
                  <a:spcAft>
                    <a:spcPts val="1200"/>
                  </a:spcAft>
                </a:pPr>
                <a:r>
                  <a:rPr lang="en-US" sz="2400" b="1" dirty="0" smtClean="0">
                    <a:solidFill>
                      <a:schemeClr val="accent3">
                        <a:lumMod val="50000"/>
                      </a:schemeClr>
                    </a:solidFill>
                  </a:rPr>
                  <a:t>Direct Manipulation</a:t>
                </a:r>
              </a:p>
            </p:txBody>
          </p:sp>
        </p:grpSp>
        <p:sp>
          <p:nvSpPr>
            <p:cNvPr id="11" name="矩形 10"/>
            <p:cNvSpPr/>
            <p:nvPr/>
          </p:nvSpPr>
          <p:spPr>
            <a:xfrm>
              <a:off x="304800" y="2951272"/>
              <a:ext cx="4271405" cy="3031599"/>
            </a:xfrm>
            <a:prstGeom prst="rect">
              <a:avLst/>
            </a:prstGeom>
          </p:spPr>
          <p:txBody>
            <a:bodyPr wrap="square">
              <a:spAutoFit/>
            </a:bodyPr>
            <a:lstStyle/>
            <a:p>
              <a:pPr lvl="0">
                <a:lnSpc>
                  <a:spcPct val="150000"/>
                </a:lnSpc>
                <a:spcAft>
                  <a:spcPts val="600"/>
                </a:spcAft>
              </a:pPr>
              <a:r>
                <a:rPr lang="en-US" sz="2400" b="1" u="sng" dirty="0">
                  <a:solidFill>
                    <a:srgbClr val="865640">
                      <a:lumMod val="50000"/>
                    </a:srgbClr>
                  </a:solidFill>
                </a:rPr>
                <a:t>Advantages</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Visually presents task concepts</a:t>
              </a:r>
              <a:endParaRPr lang="en-US" sz="2000"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Allows easy learning</a:t>
              </a:r>
              <a:endParaRPr lang="en-US" sz="2000"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Allows easy retention</a:t>
              </a:r>
              <a:endParaRPr lang="en-US" sz="2000"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Allows errors to be avoided</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Encourages exploration</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Affords high subjective satisfaction</a:t>
              </a:r>
              <a:endParaRPr lang="en-US" sz="2000" dirty="0">
                <a:solidFill>
                  <a:srgbClr val="865640">
                    <a:lumMod val="50000"/>
                  </a:srgbClr>
                </a:solidFill>
              </a:endParaRPr>
            </a:p>
          </p:txBody>
        </p:sp>
        <p:sp>
          <p:nvSpPr>
            <p:cNvPr id="12" name="矩形 11"/>
            <p:cNvSpPr/>
            <p:nvPr/>
          </p:nvSpPr>
          <p:spPr>
            <a:xfrm>
              <a:off x="4495800" y="2931636"/>
              <a:ext cx="4491595" cy="1415772"/>
            </a:xfrm>
            <a:prstGeom prst="rect">
              <a:avLst/>
            </a:prstGeom>
          </p:spPr>
          <p:txBody>
            <a:bodyPr wrap="square">
              <a:spAutoFit/>
            </a:bodyPr>
            <a:lstStyle/>
            <a:p>
              <a:pPr lvl="0">
                <a:lnSpc>
                  <a:spcPct val="150000"/>
                </a:lnSpc>
                <a:spcAft>
                  <a:spcPts val="600"/>
                </a:spcAft>
              </a:pPr>
              <a:r>
                <a:rPr lang="en-US" sz="2400" b="1" u="sng" dirty="0" smtClean="0">
                  <a:solidFill>
                    <a:srgbClr val="865640">
                      <a:lumMod val="50000"/>
                    </a:srgbClr>
                  </a:solidFill>
                </a:rPr>
                <a:t>Disadvantages</a:t>
              </a:r>
              <a:endParaRPr lang="en-US" sz="2400" b="1" u="sng"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May hard to program</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Accessibility requires special attention</a:t>
              </a:r>
              <a:endParaRPr lang="en-US" sz="2000" dirty="0">
                <a:solidFill>
                  <a:srgbClr val="865640">
                    <a:lumMod val="50000"/>
                  </a:srgbClr>
                </a:solidFill>
              </a:endParaRPr>
            </a:p>
          </p:txBody>
        </p:sp>
      </p:grpSp>
    </p:spTree>
    <p:extLst>
      <p:ext uri="{BB962C8B-B14F-4D97-AF65-F5344CB8AC3E}">
        <p14:creationId xmlns:p14="http://schemas.microsoft.com/office/powerpoint/2010/main" val="2161821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Continuing evolution</a:t>
            </a:r>
          </a:p>
        </p:txBody>
      </p:sp>
      <p:sp>
        <p:nvSpPr>
          <p:cNvPr id="3" name="内容占位符 2"/>
          <p:cNvSpPr>
            <a:spLocks noGrp="1"/>
          </p:cNvSpPr>
          <p:nvPr>
            <p:ph idx="1"/>
          </p:nvPr>
        </p:nvSpPr>
        <p:spPr>
          <a:xfrm>
            <a:off x="587829" y="856989"/>
            <a:ext cx="3721411" cy="5444238"/>
          </a:xfrm>
        </p:spPr>
        <p:txBody>
          <a:bodyPr/>
          <a:lstStyle/>
          <a:p>
            <a:r>
              <a:rPr lang="en-US" dirty="0" smtClean="0"/>
              <a:t>Dashboard, Virtual maps</a:t>
            </a:r>
          </a:p>
          <a:p>
            <a:r>
              <a:rPr lang="en-US" cap="small" dirty="0" smtClean="0">
                <a:solidFill>
                  <a:srgbClr val="FF0000"/>
                </a:solidFill>
              </a:rPr>
              <a:t>Goal:</a:t>
            </a:r>
            <a:r>
              <a:rPr lang="en-US" dirty="0" smtClean="0"/>
              <a:t> Comprehensible interfaces that enable rapid learning, predictable and controllable actions, and appropriate feed-back to confirm progress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16</a:t>
            </a:fld>
            <a:endParaRPr lang="en-US" altLang="zh-TW"/>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b="5555"/>
          <a:stretch/>
        </p:blipFill>
        <p:spPr>
          <a:xfrm>
            <a:off x="4191000" y="76200"/>
            <a:ext cx="4820984" cy="6072054"/>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4"/>
          <a:stretch>
            <a:fillRect/>
          </a:stretch>
        </p:blipFill>
        <p:spPr>
          <a:xfrm>
            <a:off x="61874" y="3429000"/>
            <a:ext cx="7100926" cy="33841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309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t>Some examples</a:t>
            </a:r>
          </a:p>
          <a:p>
            <a:r>
              <a:rPr lang="en-US" dirty="0" smtClean="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17</a:t>
            </a:fld>
            <a:endParaRPr lang="en-US" altLang="zh-TW"/>
          </a:p>
        </p:txBody>
      </p:sp>
    </p:spTree>
    <p:extLst>
      <p:ext uri="{BB962C8B-B14F-4D97-AF65-F5344CB8AC3E}">
        <p14:creationId xmlns:p14="http://schemas.microsoft.com/office/powerpoint/2010/main" val="2519713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Geographical systems including GPS</a:t>
            </a:r>
            <a:endParaRPr lang="en-US" dirty="0"/>
          </a:p>
        </p:txBody>
      </p:sp>
      <p:sp>
        <p:nvSpPr>
          <p:cNvPr id="3" name="内容占位符 2"/>
          <p:cNvSpPr>
            <a:spLocks noGrp="1"/>
          </p:cNvSpPr>
          <p:nvPr>
            <p:ph idx="1"/>
          </p:nvPr>
        </p:nvSpPr>
        <p:spPr/>
        <p:txBody>
          <a:bodyPr/>
          <a:lstStyle/>
          <a:p>
            <a:r>
              <a:rPr lang="en-US" dirty="0" smtClean="0"/>
              <a:t>“Where we are?” and “Where we want to go?”</a:t>
            </a:r>
          </a:p>
          <a:p>
            <a:r>
              <a:rPr lang="en-US" dirty="0" smtClean="0"/>
              <a:t>Maps combined aerial photographs, satellite imagery, and other sources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18</a:t>
            </a:fld>
            <a:endParaRPr lang="en-US" altLang="zh-TW"/>
          </a:p>
        </p:txBody>
      </p:sp>
      <p:pic>
        <p:nvPicPr>
          <p:cNvPr id="7" name="图片 6"/>
          <p:cNvPicPr>
            <a:picLocks noChangeAspect="1"/>
          </p:cNvPicPr>
          <p:nvPr/>
        </p:nvPicPr>
        <p:blipFill>
          <a:blip r:embed="rId2"/>
          <a:stretch>
            <a:fillRect/>
          </a:stretch>
        </p:blipFill>
        <p:spPr>
          <a:xfrm>
            <a:off x="-16329" y="2184594"/>
            <a:ext cx="9160329" cy="40638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41653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Real-time traffic</a:t>
            </a:r>
            <a:endParaRPr lang="en-US" dirty="0"/>
          </a:p>
        </p:txBody>
      </p:sp>
      <p:sp>
        <p:nvSpPr>
          <p:cNvPr id="3" name="内容占位符 2"/>
          <p:cNvSpPr>
            <a:spLocks noGrp="1"/>
          </p:cNvSpPr>
          <p:nvPr>
            <p:ph idx="1"/>
          </p:nvPr>
        </p:nvSpPr>
        <p:spPr/>
        <p:txBody>
          <a:bodyPr/>
          <a:lstStyle/>
          <a:p>
            <a:endParaRPr lang="en-US"/>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19</a:t>
            </a:fld>
            <a:endParaRPr lang="en-US" altLang="zh-TW"/>
          </a:p>
        </p:txBody>
      </p:sp>
      <p:pic>
        <p:nvPicPr>
          <p:cNvPr id="7" name="图片 6"/>
          <p:cNvPicPr>
            <a:picLocks noChangeAspect="1"/>
          </p:cNvPicPr>
          <p:nvPr/>
        </p:nvPicPr>
        <p:blipFill>
          <a:blip r:embed="rId4"/>
          <a:stretch>
            <a:fillRect/>
          </a:stretch>
        </p:blipFill>
        <p:spPr>
          <a:xfrm>
            <a:off x="1" y="1388546"/>
            <a:ext cx="9144000" cy="42399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63648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smtClean="0"/>
              <a:t>What is direct manipulation</a:t>
            </a:r>
          </a:p>
          <a:p>
            <a:r>
              <a:rPr lang="en-US" dirty="0" smtClean="0"/>
              <a:t>Some examples</a:t>
            </a:r>
          </a:p>
          <a:p>
            <a:r>
              <a:rPr lang="en-US" dirty="0" smtClean="0"/>
              <a:t>2D and 3D interfaces</a:t>
            </a:r>
          </a:p>
          <a:p>
            <a:r>
              <a:rPr lang="en-US" dirty="0" smtClean="0"/>
              <a:t>Teleoperation and presence</a:t>
            </a:r>
          </a:p>
          <a:p>
            <a:r>
              <a:rPr lang="en-US" dirty="0" smtClean="0"/>
              <a:t>Augmented and virtual reality</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a:t>
            </a:fld>
            <a:endParaRPr lang="en-US" altLang="zh-TW"/>
          </a:p>
        </p:txBody>
      </p:sp>
    </p:spTree>
    <p:extLst>
      <p:ext uri="{BB962C8B-B14F-4D97-AF65-F5344CB8AC3E}">
        <p14:creationId xmlns:p14="http://schemas.microsoft.com/office/powerpoint/2010/main" val="1177654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Video games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20</a:t>
            </a:fld>
            <a:endParaRPr lang="en-US" altLang="zh-TW"/>
          </a:p>
        </p:txBody>
      </p:sp>
      <p:sp>
        <p:nvSpPr>
          <p:cNvPr id="8" name="内容占位符 7"/>
          <p:cNvSpPr>
            <a:spLocks noGrp="1"/>
          </p:cNvSpPr>
          <p:nvPr>
            <p:ph idx="1"/>
          </p:nvPr>
        </p:nvSpPr>
        <p:spPr/>
        <p:txBody>
          <a:bodyPr/>
          <a:lstStyle/>
          <a:p>
            <a:r>
              <a:rPr lang="en-US" dirty="0" smtClean="0"/>
              <a:t>Games have evolved for a long time.</a:t>
            </a:r>
          </a:p>
          <a:p>
            <a:r>
              <a:rPr lang="en-US" dirty="0" smtClean="0"/>
              <a:t>Wii, PlayStation, Xbox 360 → </a:t>
            </a:r>
            <a:r>
              <a:rPr lang="en-US" altLang="zh-CN" dirty="0" smtClean="0"/>
              <a:t>Wii U, </a:t>
            </a:r>
            <a:r>
              <a:rPr lang="en-US" altLang="zh-CN" dirty="0" err="1" smtClean="0"/>
              <a:t>PlaySation</a:t>
            </a:r>
            <a:r>
              <a:rPr lang="en-US" altLang="zh-CN" dirty="0" smtClean="0"/>
              <a:t> 4, Xbox One</a:t>
            </a:r>
          </a:p>
          <a:p>
            <a:r>
              <a:rPr lang="en-US" dirty="0" smtClean="0"/>
              <a:t>Games combining 3D techniques</a:t>
            </a:r>
          </a:p>
          <a:p>
            <a:r>
              <a:rPr lang="en-US" dirty="0" smtClean="0"/>
              <a:t>Single/multiple players</a:t>
            </a:r>
            <a:endParaRPr lang="en-US" dirty="0"/>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4350" r="2290" b="2618"/>
          <a:stretch/>
        </p:blipFill>
        <p:spPr>
          <a:xfrm>
            <a:off x="6002769" y="2206748"/>
            <a:ext cx="2124593" cy="1527051"/>
          </a:xfrm>
          <a:prstGeom prst="rect">
            <a:avLst/>
          </a:prstGeom>
          <a:effectLst>
            <a:outerShdw blurRad="50800" dist="38100" dir="2700000" algn="tl" rotWithShape="0">
              <a:prstClr val="black">
                <a:alpha val="40000"/>
              </a:prstClr>
            </a:outerShdw>
          </a:effectLst>
        </p:spPr>
      </p:pic>
      <p:pic>
        <p:nvPicPr>
          <p:cNvPr id="1028" name="Picture 4" descr="https://timgsa.baidu.com/timg?image&amp;quality=80&amp;size=b9999_10000&amp;sec=1516700518241&amp;di=8bf7a45d5cd13342c657a65cd9e9410c&amp;imgtype=0&amp;src=http%3A%2F%2Fi0.hdslb.com%2Fbfs%2Farchive%2Fd94cffa41f15d3ebf8c5ef3419d75558b8fc48c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01" r="-399"/>
          <a:stretch/>
        </p:blipFill>
        <p:spPr bwMode="auto">
          <a:xfrm>
            <a:off x="81310" y="4267200"/>
            <a:ext cx="2667000" cy="1665043"/>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4" descr="https://timgsa.baidu.com/timg?image&amp;quality=80&amp;size=b9999_10000&amp;sec=1516701085541&amp;di=f7a723d7e3af5c4177226bee8b568b31&amp;imgtype=0&amp;src=http%3A%2F%2Fd32b8ciqbrecdn.cloudfront.net%2FG2G%2Flisting%2F60%2F06%2F20150514174305_2399_27159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2875" y="4267199"/>
            <a:ext cx="2949663" cy="1659186"/>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https://timgsa.baidu.com/timg?image&amp;quality=80&amp;size=b9999_10000&amp;sec=1516703075563&amp;di=a85b1d62d3603194fc1ae46fa44a0bb3&amp;imgtype=0&amp;src=http%3A%2F%2Fi3.hexunimg.cn%2F2015-02-25%2F17351206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1439" y="4265165"/>
            <a:ext cx="3206988" cy="166122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s://timgsa.baidu.com/timg?image&amp;quality=80&amp;size=b9999_10000&amp;sec=1516701473873&amp;di=c8509ed9687d0e80891ed7a3afa32468&amp;imgtype=0&amp;src=http%3A%2F%2Fpic.3h3.com%2Fup%2F2018-1%2F201801211050171334.jpg"/>
          <p:cNvPicPr>
            <a:picLocks noChangeAspect="1" noChangeArrowheads="1"/>
          </p:cNvPicPr>
          <p:nvPr/>
        </p:nvPicPr>
        <p:blipFill rotWithShape="1">
          <a:blip r:embed="rId7">
            <a:extLst>
              <a:ext uri="{28A0092B-C50C-407E-A947-70E740481C1C}">
                <a14:useLocalDpi xmlns:a14="http://schemas.microsoft.com/office/drawing/2010/main" val="0"/>
              </a:ext>
            </a:extLst>
          </a:blip>
          <a:srcRect l="9826" r="26174"/>
          <a:stretch/>
        </p:blipFill>
        <p:spPr bwMode="auto">
          <a:xfrm>
            <a:off x="7179129" y="4267198"/>
            <a:ext cx="1889466" cy="1659187"/>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46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Video games</a:t>
            </a:r>
          </a:p>
        </p:txBody>
      </p:sp>
      <p:sp>
        <p:nvSpPr>
          <p:cNvPr id="3" name="内容占位符 2"/>
          <p:cNvSpPr>
            <a:spLocks noGrp="1"/>
          </p:cNvSpPr>
          <p:nvPr>
            <p:ph idx="1"/>
          </p:nvPr>
        </p:nvSpPr>
        <p:spPr/>
        <p:txBody>
          <a:bodyPr/>
          <a:lstStyle/>
          <a:p>
            <a:r>
              <a:rPr lang="en-US" dirty="0" smtClean="0"/>
              <a:t>Wii, Xbox: </a:t>
            </a:r>
            <a:r>
              <a:rPr lang="en-US" i="1" dirty="0" smtClean="0"/>
              <a:t>natural</a:t>
            </a:r>
            <a:r>
              <a:rPr lang="en-US" dirty="0" smtClean="0"/>
              <a:t> user interface</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21</a:t>
            </a:fld>
            <a:endParaRPr lang="en-US" altLang="zh-TW"/>
          </a:p>
        </p:txBody>
      </p:sp>
      <p:pic>
        <p:nvPicPr>
          <p:cNvPr id="2050" name="Picture 2" descr="https://ss1.bdstatic.com/70cFvXSh_Q1YnxGkpoWK1HF6hhy/it/u=3670279787,4128179220&amp;fm=27&amp;gp=0.jpg"/>
          <p:cNvPicPr>
            <a:picLocks noChangeAspect="1" noChangeArrowheads="1"/>
          </p:cNvPicPr>
          <p:nvPr/>
        </p:nvPicPr>
        <p:blipFill rotWithShape="1">
          <a:blip r:embed="rId2">
            <a:extLst>
              <a:ext uri="{28A0092B-C50C-407E-A947-70E740481C1C}">
                <a14:useLocalDpi xmlns:a14="http://schemas.microsoft.com/office/drawing/2010/main" val="0"/>
              </a:ext>
            </a:extLst>
          </a:blip>
          <a:srcRect l="12986" t="15238" r="10214" b="8571"/>
          <a:stretch/>
        </p:blipFill>
        <p:spPr bwMode="auto">
          <a:xfrm>
            <a:off x="362443" y="2277718"/>
            <a:ext cx="19812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imgsa.baidu.com/timg?image&amp;quality=80&amp;size=b9999_10000&amp;sec=1516703753375&amp;di=a1b426c023ad4b7cd2502f9aedf04b8f&amp;imgtype=0&amp;src=http%3A%2F%2Fimg06.tooopen.com%2Fimages%2F20170509%2Ftooopen_sy_208780979351.jpg"/>
          <p:cNvPicPr>
            <a:picLocks noChangeAspect="1" noChangeArrowheads="1"/>
          </p:cNvPicPr>
          <p:nvPr/>
        </p:nvPicPr>
        <p:blipFill rotWithShape="1">
          <a:blip r:embed="rId3">
            <a:extLst>
              <a:ext uri="{28A0092B-C50C-407E-A947-70E740481C1C}">
                <a14:useLocalDpi xmlns:a14="http://schemas.microsoft.com/office/drawing/2010/main" val="0"/>
              </a:ext>
            </a:extLst>
          </a:blip>
          <a:srcRect l="50685" t="12747" r="2647" b="15253"/>
          <a:stretch/>
        </p:blipFill>
        <p:spPr bwMode="auto">
          <a:xfrm>
            <a:off x="2343643" y="1998500"/>
            <a:ext cx="1981200" cy="15283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imgsa.baidu.com/timg?image&amp;quality=80&amp;size=b9999_10000&amp;sec=1516703939697&amp;di=6630f899d2d9c19a79b4da72ef57d3a3&amp;imgtype=0&amp;src=http%3A%2F%2Fnews.sznews.com%2Fimages%2Fattachement%2Fjpg%2Fsite3%2F20140224%2F4437e641f0881474cbeb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614" y="1295400"/>
            <a:ext cx="1837563" cy="2724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imgsa.baidu.com/timg?image&amp;quality=80&amp;size=b9999_10000&amp;sec=1516704033604&amp;di=8d88ca1de2cb2f3b9e9c063025b141d0&amp;imgtype=0&amp;src=http%3A%2F%2Fimg.mp.itc.cn%2Fupload%2F20170312%2Fdefffb8d673a4d87877430d8d255746e_th.jpeg"/>
          <p:cNvPicPr>
            <a:picLocks noChangeAspect="1" noChangeArrowheads="1"/>
          </p:cNvPicPr>
          <p:nvPr/>
        </p:nvPicPr>
        <p:blipFill rotWithShape="1">
          <a:blip r:embed="rId5">
            <a:extLst>
              <a:ext uri="{28A0092B-C50C-407E-A947-70E740481C1C}">
                <a14:useLocalDpi xmlns:a14="http://schemas.microsoft.com/office/drawing/2010/main" val="0"/>
              </a:ext>
            </a:extLst>
          </a:blip>
          <a:srcRect t="9310" b="10064"/>
          <a:stretch/>
        </p:blipFill>
        <p:spPr bwMode="auto">
          <a:xfrm>
            <a:off x="4668267" y="2325343"/>
            <a:ext cx="252401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imgsa.baidu.com/timg?image&amp;quality=80&amp;size=b9999_10000&amp;sec=1517298965&amp;di=a262c5e4e7201993293929e99a3a1423&amp;imgtype=jpg&amp;er=1&amp;src=http%3A%2F%2Fimg.incar.tw%2Ffiles%2Fimages%2Fstyles%2Frs-big%2Fpublic%2Fflickr%2F6%2F5254%2F5534107456_e482c04c9f_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443" y="3877558"/>
            <a:ext cx="2915479" cy="211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802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Computer-aided design and fabrication</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22</a:t>
            </a:fld>
            <a:endParaRPr lang="en-US" altLang="zh-TW"/>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856989"/>
            <a:ext cx="6504680" cy="3657600"/>
          </a:xfrm>
          <a:prstGeom prst="rect">
            <a:avLst/>
          </a:prstGeom>
          <a:effectLst>
            <a:outerShdw blurRad="50800" dist="38100" dir="2700000" algn="tl" rotWithShape="0">
              <a:prstClr val="black">
                <a:alpha val="40000"/>
              </a:prstClr>
            </a:outerShdw>
          </a:effectLst>
        </p:spPr>
      </p:pic>
      <p:pic>
        <p:nvPicPr>
          <p:cNvPr id="10" name="内容占位符 9"/>
          <p:cNvPicPr>
            <a:picLocks noGrp="1" noChangeAspect="1"/>
          </p:cNvPicPr>
          <p:nvPr>
            <p:ph idx="1"/>
          </p:nvPr>
        </p:nvPicPr>
        <p:blipFill rotWithShape="1">
          <a:blip r:embed="rId4">
            <a:extLst>
              <a:ext uri="{28A0092B-C50C-407E-A947-70E740481C1C}">
                <a14:useLocalDpi xmlns:a14="http://schemas.microsoft.com/office/drawing/2010/main" val="0"/>
              </a:ext>
            </a:extLst>
          </a:blip>
          <a:srcRect l="6649" r="15456"/>
          <a:stretch/>
        </p:blipFill>
        <p:spPr>
          <a:xfrm>
            <a:off x="2884714" y="3371966"/>
            <a:ext cx="6248400" cy="34529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28996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solidFill>
                  <a:schemeClr val="bg1">
                    <a:lumMod val="75000"/>
                  </a:schemeClr>
                </a:solidFill>
              </a:rPr>
              <a:t>Some examples</a:t>
            </a:r>
          </a:p>
          <a:p>
            <a:r>
              <a:rPr lang="en-US" dirty="0"/>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23</a:t>
            </a:fld>
            <a:endParaRPr lang="en-US" altLang="zh-TW"/>
          </a:p>
        </p:txBody>
      </p:sp>
    </p:spTree>
    <p:extLst>
      <p:ext uri="{BB962C8B-B14F-4D97-AF65-F5344CB8AC3E}">
        <p14:creationId xmlns:p14="http://schemas.microsoft.com/office/powerpoint/2010/main" val="3513744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2D and 3D </a:t>
            </a:r>
            <a:r>
              <a:rPr lang="en-US" dirty="0" smtClean="0"/>
              <a:t>interfaces</a:t>
            </a:r>
            <a:endParaRPr lang="en-US" dirty="0"/>
          </a:p>
        </p:txBody>
      </p:sp>
      <p:sp>
        <p:nvSpPr>
          <p:cNvPr id="3" name="内容占位符 2"/>
          <p:cNvSpPr>
            <a:spLocks noGrp="1"/>
          </p:cNvSpPr>
          <p:nvPr>
            <p:ph idx="1"/>
          </p:nvPr>
        </p:nvSpPr>
        <p:spPr/>
        <p:txBody>
          <a:bodyPr/>
          <a:lstStyle/>
          <a:p>
            <a:r>
              <a:rPr lang="en-US" dirty="0" smtClean="0"/>
              <a:t>3</a:t>
            </a:r>
            <a:r>
              <a:rPr lang="en-US" altLang="zh-CN" dirty="0" smtClean="0"/>
              <a:t>D interfaces are more natural than 2D interfaces</a:t>
            </a:r>
          </a:p>
          <a:p>
            <a:r>
              <a:rPr lang="en-US" dirty="0" smtClean="0"/>
              <a:t>“Enhanced” interfaces improve user experiences</a:t>
            </a:r>
          </a:p>
          <a:p>
            <a:pPr lvl="1"/>
            <a:r>
              <a:rPr lang="en-US" dirty="0" smtClean="0"/>
              <a:t>Flying through objects, multiple simultaneous views of objects... </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24</a:t>
            </a:fld>
            <a:endParaRPr lang="en-US" altLang="zh-TW"/>
          </a:p>
        </p:txBody>
      </p:sp>
      <p:pic>
        <p:nvPicPr>
          <p:cNvPr id="2050" name="Picture 2" descr="https://www.nsf.gov/news/mmg/media/images/Medical%20Breakthrough%20Imag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450" y="2265707"/>
            <a:ext cx="6181480"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002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2D and 3D interfaces</a:t>
            </a:r>
          </a:p>
        </p:txBody>
      </p:sp>
      <p:sp>
        <p:nvSpPr>
          <p:cNvPr id="3" name="内容占位符 2"/>
          <p:cNvSpPr>
            <a:spLocks noGrp="1"/>
          </p:cNvSpPr>
          <p:nvPr>
            <p:ph idx="1"/>
          </p:nvPr>
        </p:nvSpPr>
        <p:spPr/>
        <p:txBody>
          <a:bodyPr/>
          <a:lstStyle/>
          <a:p>
            <a:r>
              <a:rPr lang="en-US" dirty="0" smtClean="0"/>
              <a:t>Guidelines for inclusion of enhanced 3D features:</a:t>
            </a:r>
          </a:p>
          <a:p>
            <a:pPr lvl="1"/>
            <a:r>
              <a:rPr lang="en-US" i="1" dirty="0" smtClean="0"/>
              <a:t>Provide overviews</a:t>
            </a:r>
          </a:p>
          <a:p>
            <a:pPr lvl="1"/>
            <a:r>
              <a:rPr lang="en-US" i="1" dirty="0" smtClean="0"/>
              <a:t>Allow teleportation</a:t>
            </a:r>
          </a:p>
          <a:p>
            <a:pPr lvl="1"/>
            <a:r>
              <a:rPr lang="en-US" i="1" dirty="0" smtClean="0"/>
              <a:t>Offer x-ray version vision</a:t>
            </a:r>
          </a:p>
          <a:p>
            <a:pPr lvl="1"/>
            <a:r>
              <a:rPr lang="en-US" i="1" dirty="0" smtClean="0"/>
              <a:t>Provide history keeping</a:t>
            </a:r>
          </a:p>
          <a:p>
            <a:pPr lvl="1"/>
            <a:r>
              <a:rPr lang="en-US" i="1" dirty="0" smtClean="0"/>
              <a:t>Permit rich user actions on objects</a:t>
            </a:r>
          </a:p>
          <a:p>
            <a:pPr lvl="1"/>
            <a:r>
              <a:rPr lang="en-US" i="1" dirty="0" smtClean="0"/>
              <a:t>Enable remote collaboration</a:t>
            </a:r>
          </a:p>
          <a:p>
            <a:pPr lvl="1"/>
            <a:r>
              <a:rPr lang="en-US" i="1" dirty="0" smtClean="0"/>
              <a:t>Give users control over explanatory text and let them view details on demand</a:t>
            </a:r>
          </a:p>
          <a:p>
            <a:pPr lvl="1"/>
            <a:r>
              <a:rPr lang="en-US" i="1" dirty="0" smtClean="0"/>
              <a:t>Offer tools to select, mark, and measure</a:t>
            </a:r>
          </a:p>
          <a:p>
            <a:pPr lvl="1"/>
            <a:r>
              <a:rPr lang="en-US" i="1" dirty="0" smtClean="0"/>
              <a:t>Implement dynamic queries to rapidly filter out unneeded items</a:t>
            </a:r>
          </a:p>
          <a:p>
            <a:pPr lvl="1"/>
            <a:r>
              <a:rPr lang="en-US" i="1" dirty="0" smtClean="0"/>
              <a:t>Support semantic zooming and movement</a:t>
            </a:r>
          </a:p>
          <a:p>
            <a:pPr lvl="1"/>
            <a:r>
              <a:rPr lang="en-US" i="1" dirty="0" smtClean="0"/>
              <a:t>Enable landmarks to show themselves even at a distance</a:t>
            </a:r>
          </a:p>
          <a:p>
            <a:pPr lvl="1"/>
            <a:r>
              <a:rPr lang="en-US" i="1" dirty="0" smtClean="0"/>
              <a:t>Allow multiple coordinate views</a:t>
            </a:r>
          </a:p>
          <a:p>
            <a:pPr lvl="1"/>
            <a:r>
              <a:rPr lang="en-US" i="1" dirty="0" smtClean="0"/>
              <a:t>Develop novel 3D icons to represent concepts</a:t>
            </a:r>
          </a:p>
          <a:p>
            <a:pPr lvl="1"/>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25</a:t>
            </a:fld>
            <a:endParaRPr lang="en-US" altLang="zh-TW"/>
          </a:p>
        </p:txBody>
      </p:sp>
    </p:spTree>
    <p:extLst>
      <p:ext uri="{BB962C8B-B14F-4D97-AF65-F5344CB8AC3E}">
        <p14:creationId xmlns:p14="http://schemas.microsoft.com/office/powerpoint/2010/main" val="1491880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CAVE</a:t>
            </a:r>
            <a:endParaRPr lang="en-US" dirty="0"/>
          </a:p>
        </p:txBody>
      </p:sp>
      <p:sp>
        <p:nvSpPr>
          <p:cNvPr id="3" name="内容占位符 2"/>
          <p:cNvSpPr>
            <a:spLocks noGrp="1"/>
          </p:cNvSpPr>
          <p:nvPr>
            <p:ph idx="1"/>
          </p:nvPr>
        </p:nvSpPr>
        <p:spPr/>
        <p:txBody>
          <a:bodyPr/>
          <a:lstStyle/>
          <a:p>
            <a:r>
              <a:rPr lang="en-US" dirty="0"/>
              <a:t>Cave automatic virtual environment</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26</a:t>
            </a:fld>
            <a:endParaRPr lang="en-US" altLang="zh-TW"/>
          </a:p>
        </p:txBody>
      </p:sp>
      <p:pic>
        <p:nvPicPr>
          <p:cNvPr id="5122" name="Picture 2" descr="https://gss0.bdstatic.com/-4o3dSag_xI4khGkpoWK1HF6hhy/baike/c0%3Dbaike92%2C5%2C5%2C92%2C30/sign=1e71ee02908fa0ec6bca6c5f47fe328b/8d5494eef01f3a295154f9ff9825bc315c607c66.jpg"/>
          <p:cNvPicPr>
            <a:picLocks noChangeAspect="1" noChangeArrowheads="1"/>
          </p:cNvPicPr>
          <p:nvPr/>
        </p:nvPicPr>
        <p:blipFill rotWithShape="1">
          <a:blip r:embed="rId3">
            <a:extLst>
              <a:ext uri="{28A0092B-C50C-407E-A947-70E740481C1C}">
                <a14:useLocalDpi xmlns:a14="http://schemas.microsoft.com/office/drawing/2010/main" val="0"/>
              </a:ext>
            </a:extLst>
          </a:blip>
          <a:srcRect l="49469"/>
          <a:stretch/>
        </p:blipFill>
        <p:spPr bwMode="auto">
          <a:xfrm>
            <a:off x="304800" y="1752600"/>
            <a:ext cx="3369129" cy="4333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pcitech.cn/web/images/pci/pci_prodcut/VR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7279" y="2133600"/>
            <a:ext cx="4948926" cy="369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153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solidFill>
                  <a:schemeClr val="bg1">
                    <a:lumMod val="75000"/>
                  </a:schemeClr>
                </a:solidFill>
              </a:rPr>
              <a:t>Some examples</a:t>
            </a:r>
          </a:p>
          <a:p>
            <a:r>
              <a:rPr lang="en-US" dirty="0">
                <a:solidFill>
                  <a:schemeClr val="bg1">
                    <a:lumMod val="75000"/>
                  </a:schemeClr>
                </a:solidFill>
              </a:rPr>
              <a:t>2D and 3D interfaces</a:t>
            </a:r>
          </a:p>
          <a:p>
            <a:r>
              <a:rPr lang="en-US" dirty="0"/>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27</a:t>
            </a:fld>
            <a:endParaRPr lang="en-US" altLang="zh-TW"/>
          </a:p>
        </p:txBody>
      </p:sp>
    </p:spTree>
    <p:extLst>
      <p:ext uri="{BB962C8B-B14F-4D97-AF65-F5344CB8AC3E}">
        <p14:creationId xmlns:p14="http://schemas.microsoft.com/office/powerpoint/2010/main" val="1357247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7829" y="856989"/>
            <a:ext cx="5231414" cy="5444238"/>
          </a:xfrm>
        </p:spPr>
        <p:txBody>
          <a:bodyPr/>
          <a:lstStyle/>
          <a:p>
            <a:r>
              <a:rPr lang="en-US" dirty="0" smtClean="0"/>
              <a:t>Teleoperation/Remote control</a:t>
            </a:r>
          </a:p>
          <a:p>
            <a:endParaRPr lang="en-US" dirty="0"/>
          </a:p>
          <a:p>
            <a:endParaRPr lang="en-US" dirty="0" smtClean="0"/>
          </a:p>
          <a:p>
            <a:endParaRPr lang="en-US" dirty="0"/>
          </a:p>
          <a:p>
            <a:endParaRPr lang="en-US" dirty="0" smtClean="0"/>
          </a:p>
          <a:p>
            <a:r>
              <a:rPr lang="en-US" dirty="0" smtClean="0"/>
              <a:t>Examples include</a:t>
            </a:r>
          </a:p>
          <a:p>
            <a:pPr lvl="1"/>
            <a:r>
              <a:rPr lang="en-US" dirty="0" smtClean="0"/>
              <a:t>Scientific applications in space, underwater, or in hostile environments</a:t>
            </a:r>
          </a:p>
          <a:p>
            <a:pPr lvl="1"/>
            <a:r>
              <a:rPr lang="en-US" dirty="0" smtClean="0"/>
              <a:t>Drones</a:t>
            </a:r>
          </a:p>
          <a:p>
            <a:r>
              <a:rPr lang="en-US" dirty="0" smtClean="0"/>
              <a:t>Teleoperation is commonly used by the military and by civilian space projects</a:t>
            </a:r>
            <a:endParaRPr lang="en-US" dirty="0"/>
          </a:p>
        </p:txBody>
      </p:sp>
      <p:sp>
        <p:nvSpPr>
          <p:cNvPr id="2" name="标题 1"/>
          <p:cNvSpPr>
            <a:spLocks noGrp="1"/>
          </p:cNvSpPr>
          <p:nvPr>
            <p:ph type="title"/>
          </p:nvPr>
        </p:nvSpPr>
        <p:spPr/>
        <p:txBody>
          <a:bodyPr/>
          <a:lstStyle/>
          <a:p>
            <a:r>
              <a:rPr lang="en-US" altLang="zh-CN" dirty="0" smtClean="0"/>
              <a:t>Teleoperation</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28</a:t>
            </a:fld>
            <a:endParaRPr lang="en-US" altLang="zh-TW"/>
          </a:p>
        </p:txBody>
      </p:sp>
      <p:grpSp>
        <p:nvGrpSpPr>
          <p:cNvPr id="39" name="组合 38"/>
          <p:cNvGrpSpPr/>
          <p:nvPr/>
        </p:nvGrpSpPr>
        <p:grpSpPr>
          <a:xfrm>
            <a:off x="148932" y="1583585"/>
            <a:ext cx="5231414" cy="1540615"/>
            <a:chOff x="1743071" y="1447800"/>
            <a:chExt cx="5231414" cy="1540615"/>
          </a:xfrm>
        </p:grpSpPr>
        <p:grpSp>
          <p:nvGrpSpPr>
            <p:cNvPr id="31" name="组合 30"/>
            <p:cNvGrpSpPr/>
            <p:nvPr/>
          </p:nvGrpSpPr>
          <p:grpSpPr>
            <a:xfrm>
              <a:off x="1743071" y="1447800"/>
              <a:ext cx="5231414" cy="1540615"/>
              <a:chOff x="3648071" y="1370495"/>
              <a:chExt cx="5231414" cy="1540615"/>
            </a:xfrm>
          </p:grpSpPr>
          <p:grpSp>
            <p:nvGrpSpPr>
              <p:cNvPr id="10" name="组合 9"/>
              <p:cNvGrpSpPr/>
              <p:nvPr/>
            </p:nvGrpSpPr>
            <p:grpSpPr>
              <a:xfrm>
                <a:off x="3648071" y="1370495"/>
                <a:ext cx="2753131" cy="495976"/>
                <a:chOff x="3648071" y="1903895"/>
                <a:chExt cx="2753131" cy="495976"/>
              </a:xfrm>
            </p:grpSpPr>
            <p:sp>
              <p:nvSpPr>
                <p:cNvPr id="7" name="圆角矩形 6"/>
                <p:cNvSpPr/>
                <p:nvPr/>
              </p:nvSpPr>
              <p:spPr>
                <a:xfrm>
                  <a:off x="3648071" y="1903895"/>
                  <a:ext cx="2514600" cy="495976"/>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p:cNvSpPr txBox="1"/>
                <p:nvPr/>
              </p:nvSpPr>
              <p:spPr>
                <a:xfrm>
                  <a:off x="3690659" y="1930208"/>
                  <a:ext cx="2710543" cy="430887"/>
                </a:xfrm>
                <a:prstGeom prst="rect">
                  <a:avLst/>
                </a:prstGeom>
                <a:noFill/>
              </p:spPr>
              <p:txBody>
                <a:bodyPr wrap="square" rtlCol="0">
                  <a:spAutoFit/>
                </a:bodyPr>
                <a:lstStyle/>
                <a:p>
                  <a:r>
                    <a:rPr lang="en-US" sz="2200" dirty="0" smtClean="0">
                      <a:solidFill>
                        <a:schemeClr val="tx1">
                          <a:lumMod val="85000"/>
                          <a:lumOff val="15000"/>
                        </a:schemeClr>
                      </a:solidFill>
                    </a:rPr>
                    <a:t>Direct manipulation</a:t>
                  </a:r>
                  <a:endParaRPr lang="en-US" sz="2200" dirty="0">
                    <a:solidFill>
                      <a:schemeClr val="tx1">
                        <a:lumMod val="85000"/>
                        <a:lumOff val="15000"/>
                      </a:schemeClr>
                    </a:solidFill>
                  </a:endParaRPr>
                </a:p>
              </p:txBody>
            </p:sp>
          </p:grpSp>
          <p:grpSp>
            <p:nvGrpSpPr>
              <p:cNvPr id="11" name="组合 10"/>
              <p:cNvGrpSpPr/>
              <p:nvPr/>
            </p:nvGrpSpPr>
            <p:grpSpPr>
              <a:xfrm>
                <a:off x="6381742" y="1377521"/>
                <a:ext cx="2497743" cy="488950"/>
                <a:chOff x="3429000" y="1910921"/>
                <a:chExt cx="2497743" cy="488950"/>
              </a:xfrm>
            </p:grpSpPr>
            <p:sp>
              <p:nvSpPr>
                <p:cNvPr id="12" name="圆角矩形 11"/>
                <p:cNvSpPr/>
                <p:nvPr/>
              </p:nvSpPr>
              <p:spPr>
                <a:xfrm>
                  <a:off x="3429000" y="1910921"/>
                  <a:ext cx="2381258" cy="488950"/>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2"/>
                <p:cNvSpPr txBox="1"/>
                <p:nvPr/>
              </p:nvSpPr>
              <p:spPr>
                <a:xfrm>
                  <a:off x="3648071" y="1930208"/>
                  <a:ext cx="2278672" cy="430887"/>
                </a:xfrm>
                <a:prstGeom prst="rect">
                  <a:avLst/>
                </a:prstGeom>
                <a:noFill/>
              </p:spPr>
              <p:txBody>
                <a:bodyPr wrap="square" rtlCol="0">
                  <a:spAutoFit/>
                </a:bodyPr>
                <a:lstStyle/>
                <a:p>
                  <a:r>
                    <a:rPr lang="en-US" sz="2200" dirty="0" smtClean="0">
                      <a:solidFill>
                        <a:schemeClr val="tx1">
                          <a:lumMod val="85000"/>
                          <a:lumOff val="15000"/>
                        </a:schemeClr>
                      </a:solidFill>
                    </a:rPr>
                    <a:t>Process control</a:t>
                  </a:r>
                  <a:endParaRPr lang="en-US" sz="2200" dirty="0">
                    <a:solidFill>
                      <a:schemeClr val="tx1">
                        <a:lumMod val="85000"/>
                        <a:lumOff val="15000"/>
                      </a:schemeClr>
                    </a:solidFill>
                  </a:endParaRPr>
                </a:p>
              </p:txBody>
            </p:sp>
          </p:grpSp>
          <p:grpSp>
            <p:nvGrpSpPr>
              <p:cNvPr id="14" name="组合 13"/>
              <p:cNvGrpSpPr/>
              <p:nvPr/>
            </p:nvGrpSpPr>
            <p:grpSpPr>
              <a:xfrm>
                <a:off x="4982928" y="2449992"/>
                <a:ext cx="2420178" cy="461118"/>
                <a:chOff x="3429000" y="1510192"/>
                <a:chExt cx="2420178" cy="461118"/>
              </a:xfrm>
            </p:grpSpPr>
            <p:sp>
              <p:nvSpPr>
                <p:cNvPr id="15" name="圆角矩形 14"/>
                <p:cNvSpPr/>
                <p:nvPr/>
              </p:nvSpPr>
              <p:spPr>
                <a:xfrm>
                  <a:off x="3429000" y="1510192"/>
                  <a:ext cx="2420178" cy="461118"/>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p:cNvSpPr txBox="1"/>
                <p:nvPr/>
              </p:nvSpPr>
              <p:spPr>
                <a:xfrm>
                  <a:off x="3764895" y="1540137"/>
                  <a:ext cx="1897253" cy="430887"/>
                </a:xfrm>
                <a:prstGeom prst="rect">
                  <a:avLst/>
                </a:prstGeom>
                <a:noFill/>
              </p:spPr>
              <p:txBody>
                <a:bodyPr wrap="square" rtlCol="0">
                  <a:spAutoFit/>
                </a:bodyPr>
                <a:lstStyle/>
                <a:p>
                  <a:r>
                    <a:rPr lang="en-US" sz="2200" dirty="0" smtClean="0">
                      <a:solidFill>
                        <a:schemeClr val="tx1">
                          <a:lumMod val="85000"/>
                          <a:lumOff val="15000"/>
                        </a:schemeClr>
                      </a:solidFill>
                    </a:rPr>
                    <a:t>Teleoperation</a:t>
                  </a:r>
                  <a:endParaRPr lang="en-US" sz="2200" dirty="0">
                    <a:solidFill>
                      <a:schemeClr val="tx1">
                        <a:lumMod val="85000"/>
                        <a:lumOff val="15000"/>
                      </a:schemeClr>
                    </a:solidFill>
                  </a:endParaRPr>
                </a:p>
              </p:txBody>
            </p:sp>
          </p:grpSp>
          <p:cxnSp>
            <p:nvCxnSpPr>
              <p:cNvPr id="22" name="直接连接符 21"/>
              <p:cNvCxnSpPr/>
              <p:nvPr/>
            </p:nvCxnSpPr>
            <p:spPr>
              <a:xfrm>
                <a:off x="7772400" y="1861458"/>
                <a:ext cx="0" cy="234521"/>
              </a:xfrm>
              <a:prstGeom prst="line">
                <a:avLst/>
              </a:prstGeom>
              <a:ln w="28575">
                <a:solidFill>
                  <a:schemeClr val="accent2">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248400" y="2095979"/>
                <a:ext cx="0" cy="350379"/>
              </a:xfrm>
              <a:prstGeom prst="line">
                <a:avLst/>
              </a:prstGeom>
              <a:ln w="28575">
                <a:solidFill>
                  <a:schemeClr val="accent2">
                    <a:lumMod val="60000"/>
                    <a:lumOff val="40000"/>
                  </a:schemeClr>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4751387" y="2095979"/>
                <a:ext cx="3038476" cy="4763"/>
              </a:xfrm>
              <a:prstGeom prst="line">
                <a:avLst/>
              </a:prstGeom>
              <a:ln w="28575">
                <a:solidFill>
                  <a:schemeClr val="accent2">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36" name="直接连接符 35"/>
            <p:cNvCxnSpPr/>
            <p:nvPr/>
          </p:nvCxnSpPr>
          <p:spPr>
            <a:xfrm>
              <a:off x="2858452" y="1937658"/>
              <a:ext cx="0" cy="240513"/>
            </a:xfrm>
            <a:prstGeom prst="line">
              <a:avLst/>
            </a:prstGeom>
            <a:ln w="28575">
              <a:solidFill>
                <a:schemeClr val="accent2">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3074" name="Picture 2" descr="达芬奇手术机器人进驻人民医院完成“首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369" y="2376012"/>
            <a:ext cx="3265630" cy="2179659"/>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www.feelauto.net/auto_shoot/shootimages/201412/201412051605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82" t="15656" r="20909" b="8273"/>
          <a:stretch/>
        </p:blipFill>
        <p:spPr bwMode="auto">
          <a:xfrm>
            <a:off x="5878369" y="4648200"/>
            <a:ext cx="3281038" cy="2193324"/>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static.i1.xywy.com/club/20150615/mpzx/557e2b3b99a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990" y="99568"/>
            <a:ext cx="3261009" cy="2167439"/>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7084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Teleoperation</a:t>
            </a:r>
            <a:endParaRPr lang="en-US" dirty="0"/>
          </a:p>
        </p:txBody>
      </p:sp>
      <p:sp>
        <p:nvSpPr>
          <p:cNvPr id="3" name="内容占位符 2"/>
          <p:cNvSpPr>
            <a:spLocks noGrp="1"/>
          </p:cNvSpPr>
          <p:nvPr>
            <p:ph idx="1"/>
          </p:nvPr>
        </p:nvSpPr>
        <p:spPr/>
        <p:txBody>
          <a:bodyPr/>
          <a:lstStyle/>
          <a:p>
            <a:r>
              <a:rPr lang="en-US" altLang="zh-CN" dirty="0" smtClean="0"/>
              <a:t>Factors affect remote environments</a:t>
            </a:r>
          </a:p>
          <a:p>
            <a:pPr lvl="1"/>
            <a:r>
              <a:rPr lang="en-US" dirty="0" smtClean="0"/>
              <a:t>Time delays</a:t>
            </a:r>
          </a:p>
          <a:p>
            <a:pPr lvl="1"/>
            <a:r>
              <a:rPr lang="en-US" dirty="0" smtClean="0"/>
              <a:t>Incomplete feedback</a:t>
            </a:r>
          </a:p>
          <a:p>
            <a:pPr lvl="1"/>
            <a:r>
              <a:rPr lang="en-US" dirty="0" smtClean="0"/>
              <a:t>Unanticipated interferences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29</a:t>
            </a:fld>
            <a:endParaRPr lang="en-US" altLang="zh-TW"/>
          </a:p>
        </p:txBody>
      </p:sp>
    </p:spTree>
    <p:extLst>
      <p:ext uri="{BB962C8B-B14F-4D97-AF65-F5344CB8AC3E}">
        <p14:creationId xmlns:p14="http://schemas.microsoft.com/office/powerpoint/2010/main" val="3950173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smtClean="0">
                <a:solidFill>
                  <a:schemeClr val="bg1">
                    <a:lumMod val="75000"/>
                  </a:schemeClr>
                </a:solidFill>
              </a:rPr>
              <a:t>What is direct manipulation</a:t>
            </a:r>
          </a:p>
          <a:p>
            <a:r>
              <a:rPr lang="en-US" dirty="0" smtClean="0">
                <a:solidFill>
                  <a:schemeClr val="bg1">
                    <a:lumMod val="75000"/>
                  </a:schemeClr>
                </a:solidFill>
              </a:rPr>
              <a:t>Some examples</a:t>
            </a:r>
          </a:p>
          <a:p>
            <a:r>
              <a:rPr lang="en-US" dirty="0" smtClean="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a:t>
            </a:fld>
            <a:endParaRPr lang="en-US" altLang="zh-TW"/>
          </a:p>
        </p:txBody>
      </p:sp>
    </p:spTree>
    <p:extLst>
      <p:ext uri="{BB962C8B-B14F-4D97-AF65-F5344CB8AC3E}">
        <p14:creationId xmlns:p14="http://schemas.microsoft.com/office/powerpoint/2010/main" val="3878011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Telepresence</a:t>
            </a:r>
            <a:endParaRPr lang="en-US" dirty="0"/>
          </a:p>
        </p:txBody>
      </p:sp>
      <p:sp>
        <p:nvSpPr>
          <p:cNvPr id="3" name="内容占位符 2"/>
          <p:cNvSpPr>
            <a:spLocks noGrp="1"/>
          </p:cNvSpPr>
          <p:nvPr>
            <p:ph idx="1"/>
          </p:nvPr>
        </p:nvSpPr>
        <p:spPr/>
        <p:txBody>
          <a:bodyPr/>
          <a:lstStyle/>
          <a:p>
            <a:r>
              <a:rPr lang="en-US" altLang="ja-JP" dirty="0" err="1"/>
              <a:t>ImmerseBoard</a:t>
            </a:r>
            <a:r>
              <a:rPr lang="en-US" altLang="ja-JP" dirty="0"/>
              <a:t> allows two users to be co-located and work on the same shared screen </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30</a:t>
            </a:fld>
            <a:endParaRPr lang="en-US" altLang="zh-TW"/>
          </a:p>
        </p:txBody>
      </p:sp>
      <p:pic>
        <p:nvPicPr>
          <p:cNvPr id="7" name="图片 6"/>
          <p:cNvPicPr>
            <a:picLocks noChangeAspect="1"/>
          </p:cNvPicPr>
          <p:nvPr/>
        </p:nvPicPr>
        <p:blipFill rotWithShape="1">
          <a:blip r:embed="rId2"/>
          <a:srcRect l="51029" b="51077"/>
          <a:stretch/>
        </p:blipFill>
        <p:spPr>
          <a:xfrm>
            <a:off x="5285679" y="1600200"/>
            <a:ext cx="3471879" cy="2357629"/>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3"/>
          <a:stretch>
            <a:fillRect/>
          </a:stretch>
        </p:blipFill>
        <p:spPr>
          <a:xfrm>
            <a:off x="632037" y="4207770"/>
            <a:ext cx="8153400" cy="2617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89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solidFill>
                  <a:schemeClr val="bg1">
                    <a:lumMod val="75000"/>
                  </a:schemeClr>
                </a:solidFill>
              </a:rPr>
              <a:t>Some examples</a:t>
            </a:r>
          </a:p>
          <a:p>
            <a:r>
              <a:rPr lang="en-US" dirty="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a:t>Augmented and virtual reality</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31</a:t>
            </a:fld>
            <a:endParaRPr lang="en-US" altLang="zh-TW"/>
          </a:p>
        </p:txBody>
      </p:sp>
    </p:spTree>
    <p:extLst>
      <p:ext uri="{BB962C8B-B14F-4D97-AF65-F5344CB8AC3E}">
        <p14:creationId xmlns:p14="http://schemas.microsoft.com/office/powerpoint/2010/main" val="29598397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AR/VR</a:t>
            </a:r>
            <a:endParaRPr lang="en-US" dirty="0"/>
          </a:p>
        </p:txBody>
      </p:sp>
      <p:sp>
        <p:nvSpPr>
          <p:cNvPr id="3" name="内容占位符 2"/>
          <p:cNvSpPr>
            <a:spLocks noGrp="1"/>
          </p:cNvSpPr>
          <p:nvPr>
            <p:ph idx="1"/>
          </p:nvPr>
        </p:nvSpPr>
        <p:spPr/>
        <p:txBody>
          <a:bodyPr/>
          <a:lstStyle/>
          <a:p>
            <a:r>
              <a:rPr lang="en-US" dirty="0"/>
              <a:t>Virtual reality breaks the physical limitations of space and allow users to act as though they were somewhere else </a:t>
            </a:r>
          </a:p>
          <a:p>
            <a:r>
              <a:rPr lang="en-US" dirty="0"/>
              <a:t>Augmented reality shows the real world with an overlay of additional overlay </a:t>
            </a:r>
          </a:p>
          <a:p>
            <a:r>
              <a:rPr lang="en-US" dirty="0"/>
              <a:t>Situational awareness shows information about the real world that surrounds you by tracking your movements in a computer model </a:t>
            </a:r>
          </a:p>
          <a:p>
            <a:r>
              <a:rPr lang="en-US" dirty="0"/>
              <a:t>Augmented reality is an important variant	</a:t>
            </a:r>
          </a:p>
          <a:p>
            <a:pPr lvl="1"/>
            <a:r>
              <a:rPr lang="en-US" dirty="0"/>
              <a:t>Enables users to see the real world with an overlay of additional interaction.</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32</a:t>
            </a:fld>
            <a:endParaRPr lang="en-US" altLang="zh-TW"/>
          </a:p>
        </p:txBody>
      </p:sp>
    </p:spTree>
    <p:extLst>
      <p:ext uri="{BB962C8B-B14F-4D97-AF65-F5344CB8AC3E}">
        <p14:creationId xmlns:p14="http://schemas.microsoft.com/office/powerpoint/2010/main" val="15611304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Augmented </a:t>
            </a:r>
            <a:r>
              <a:rPr lang="en-US" altLang="zh-CN" dirty="0" smtClean="0"/>
              <a:t>reality</a:t>
            </a:r>
            <a:endParaRPr lang="en-US" dirty="0"/>
          </a:p>
        </p:txBody>
      </p:sp>
      <p:sp>
        <p:nvSpPr>
          <p:cNvPr id="3" name="内容占位符 2"/>
          <p:cNvSpPr>
            <a:spLocks noGrp="1"/>
          </p:cNvSpPr>
          <p:nvPr>
            <p:ph idx="1"/>
          </p:nvPr>
        </p:nvSpPr>
        <p:spPr/>
        <p:txBody>
          <a:bodyPr/>
          <a:lstStyle/>
          <a:p>
            <a:r>
              <a:rPr lang="en-US" altLang="ja-JP" dirty="0"/>
              <a:t>Using augmented reality overlays, various points of interest can be shown on a mobile phone</a:t>
            </a:r>
          </a:p>
          <a:p>
            <a:r>
              <a:rPr lang="en-US" altLang="ja-JP" dirty="0"/>
              <a:t>Icons represent the type of place (food, shopping, etc.) and distances from the current location</a:t>
            </a:r>
          </a:p>
          <a:p>
            <a:r>
              <a:rPr lang="en-US" altLang="ja-JP" dirty="0"/>
              <a:t>Links are provided to user reviews</a:t>
            </a:r>
            <a:endParaRPr lang="ja-JP" alt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33</a:t>
            </a:fld>
            <a:endParaRPr lang="en-US" altLang="zh-TW"/>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2121626" y="3100827"/>
            <a:ext cx="4953000"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34169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Augmented </a:t>
            </a:r>
            <a:r>
              <a:rPr lang="en-US" altLang="zh-CN" dirty="0" smtClean="0"/>
              <a:t>reality</a:t>
            </a:r>
            <a:endParaRPr lang="en-US" dirty="0"/>
          </a:p>
        </p:txBody>
      </p:sp>
      <p:sp>
        <p:nvSpPr>
          <p:cNvPr id="3" name="内容占位符 2"/>
          <p:cNvSpPr>
            <a:spLocks noGrp="1"/>
          </p:cNvSpPr>
          <p:nvPr>
            <p:ph idx="1"/>
          </p:nvPr>
        </p:nvSpPr>
        <p:spPr/>
        <p:txBody>
          <a:bodyPr/>
          <a:lstStyle/>
          <a:p>
            <a:r>
              <a:rPr lang="en-US" altLang="ja-JP" dirty="0"/>
              <a:t>Customers can use their personal mobile devices to pull up objects from the IKEA Catalog and see how the various items would look in their own house</a:t>
            </a:r>
            <a:endParaRPr lang="ja-JP" alt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34</a:t>
            </a:fld>
            <a:endParaRPr lang="en-US" altLang="zh-TW"/>
          </a:p>
        </p:txBody>
      </p:sp>
      <p:pic>
        <p:nvPicPr>
          <p:cNvPr id="9" name="Picture 4" descr="https://timgsa.baidu.com/timg?image&amp;quality=80&amp;size=b9999_10000&amp;sec=1488169406141&amp;di=e2157f6e753c9016475f1f06c73ad615&amp;imgtype=0&amp;src=http%3A%2F%2Fimg.ithome.com%2Fnewsuploadfiles%2F2015%2F8%2F20150805_172012_6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565" y="2362200"/>
            <a:ext cx="4491122" cy="3364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749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Virtual reality</a:t>
            </a:r>
            <a:endParaRPr lang="en-US" dirty="0"/>
          </a:p>
        </p:txBody>
      </p:sp>
      <p:sp>
        <p:nvSpPr>
          <p:cNvPr id="3" name="内容占位符 2"/>
          <p:cNvSpPr>
            <a:spLocks noGrp="1"/>
          </p:cNvSpPr>
          <p:nvPr>
            <p:ph idx="1"/>
          </p:nvPr>
        </p:nvSpPr>
        <p:spPr/>
        <p:txBody>
          <a:bodyPr/>
          <a:lstStyle/>
          <a:p>
            <a:r>
              <a:rPr lang="en-US" altLang="ja-JP" dirty="0"/>
              <a:t>Image of a virtual meditative world that users can use for engaging in meditation activities </a:t>
            </a:r>
          </a:p>
          <a:p>
            <a:pPr lvl="1"/>
            <a:r>
              <a:rPr lang="en-US" altLang="ja-JP" dirty="0"/>
              <a:t>The virtual world has sounds </a:t>
            </a:r>
          </a:p>
          <a:p>
            <a:pPr lvl="1"/>
            <a:r>
              <a:rPr lang="en-US" altLang="ja-JP" dirty="0"/>
              <a:t>They change with each chakra (stage) of the meditation process</a:t>
            </a:r>
          </a:p>
          <a:p>
            <a:pPr lvl="1"/>
            <a:r>
              <a:rPr lang="en-US" altLang="ja-JP" dirty="0"/>
              <a:t>This is an application of positive computing </a:t>
            </a:r>
            <a:endParaRPr lang="ja-JP" alt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35</a:t>
            </a:fld>
            <a:endParaRPr lang="en-US" altLang="zh-TW"/>
          </a:p>
        </p:txBody>
      </p:sp>
      <p:pic>
        <p:nvPicPr>
          <p:cNvPr id="7" name="Picture 6" descr="seated-med-Jun2015.jpg"/>
          <p:cNvPicPr/>
          <p:nvPr/>
        </p:nvPicPr>
        <p:blipFill>
          <a:blip r:embed="rId2"/>
          <a:stretch>
            <a:fillRect/>
          </a:stretch>
        </p:blipFill>
        <p:spPr>
          <a:xfrm>
            <a:off x="2134790" y="3048000"/>
            <a:ext cx="4876800" cy="2837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562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lstStyle/>
          <a:p>
            <a:r>
              <a:rPr lang="en-US" dirty="0" smtClean="0"/>
              <a:t>The central ideas in satisfying interfaces are</a:t>
            </a:r>
          </a:p>
          <a:p>
            <a:pPr lvl="1"/>
            <a:r>
              <a:rPr lang="en-US" dirty="0" smtClean="0"/>
              <a:t>Visibility of the objects and actions of interest</a:t>
            </a:r>
          </a:p>
          <a:p>
            <a:pPr lvl="1"/>
            <a:r>
              <a:rPr lang="en-US" dirty="0" smtClean="0"/>
              <a:t>Rapid, reversible, incremental actions</a:t>
            </a:r>
          </a:p>
          <a:p>
            <a:pPr lvl="1"/>
            <a:r>
              <a:rPr lang="en-US" dirty="0" smtClean="0"/>
              <a:t>And replacement of typed commands by a pointing action</a:t>
            </a:r>
          </a:p>
          <a:p>
            <a:r>
              <a:rPr lang="en-US" dirty="0" smtClean="0"/>
              <a:t>Direct-manipulation ideas are at the heart of many non-desktop interfaces.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a:t>
            </a:fld>
            <a:endParaRPr lang="en-US" altLang="zh-TW"/>
          </a:p>
        </p:txBody>
      </p:sp>
      <p:sp>
        <p:nvSpPr>
          <p:cNvPr id="7" name="文本框 6"/>
          <p:cNvSpPr txBox="1"/>
          <p:nvPr/>
        </p:nvSpPr>
        <p:spPr>
          <a:xfrm>
            <a:off x="587829" y="5486400"/>
            <a:ext cx="1850571" cy="400110"/>
          </a:xfrm>
          <a:prstGeom prst="rect">
            <a:avLst/>
          </a:prstGeom>
          <a:noFill/>
        </p:spPr>
        <p:txBody>
          <a:bodyPr wrap="square" rtlCol="0">
            <a:spAutoFit/>
          </a:bodyPr>
          <a:lstStyle/>
          <a:p>
            <a:pPr algn="ctr"/>
            <a:r>
              <a:rPr lang="en-US" sz="2000" dirty="0" smtClean="0"/>
              <a:t>Game gloves</a:t>
            </a:r>
            <a:endParaRPr lang="en-US" sz="2000" dirty="0"/>
          </a:p>
        </p:txBody>
      </p:sp>
      <p:sp>
        <p:nvSpPr>
          <p:cNvPr id="8" name="文本框 7"/>
          <p:cNvSpPr txBox="1"/>
          <p:nvPr/>
        </p:nvSpPr>
        <p:spPr>
          <a:xfrm>
            <a:off x="3647904" y="5486400"/>
            <a:ext cx="1850571" cy="400110"/>
          </a:xfrm>
          <a:prstGeom prst="rect">
            <a:avLst/>
          </a:prstGeom>
          <a:noFill/>
        </p:spPr>
        <p:txBody>
          <a:bodyPr wrap="square" rtlCol="0">
            <a:spAutoFit/>
          </a:bodyPr>
          <a:lstStyle/>
          <a:p>
            <a:pPr algn="ctr"/>
            <a:r>
              <a:rPr lang="en-US" sz="2000" dirty="0" smtClean="0"/>
              <a:t>Fly drone</a:t>
            </a:r>
            <a:endParaRPr lang="en-US" sz="2000" dirty="0"/>
          </a:p>
        </p:txBody>
      </p:sp>
      <p:sp>
        <p:nvSpPr>
          <p:cNvPr id="9" name="文本框 8"/>
          <p:cNvSpPr txBox="1"/>
          <p:nvPr/>
        </p:nvSpPr>
        <p:spPr>
          <a:xfrm>
            <a:off x="6707979" y="5486400"/>
            <a:ext cx="1850571" cy="400110"/>
          </a:xfrm>
          <a:prstGeom prst="rect">
            <a:avLst/>
          </a:prstGeom>
          <a:noFill/>
        </p:spPr>
        <p:txBody>
          <a:bodyPr wrap="square" rtlCol="0">
            <a:spAutoFit/>
          </a:bodyPr>
          <a:lstStyle/>
          <a:p>
            <a:pPr algn="ctr"/>
            <a:r>
              <a:rPr lang="en-US" sz="2000" dirty="0" smtClean="0"/>
              <a:t>Mobile devices</a:t>
            </a:r>
            <a:endParaRPr lang="en-US" sz="2000" dirty="0"/>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23333" b="20000"/>
          <a:stretch/>
        </p:blipFill>
        <p:spPr>
          <a:xfrm>
            <a:off x="3236585" y="3666423"/>
            <a:ext cx="2916174" cy="1652498"/>
          </a:xfrm>
          <a:prstGeom prst="rect">
            <a:avLst/>
          </a:prstGeom>
        </p:spPr>
      </p:pic>
      <p:pic>
        <p:nvPicPr>
          <p:cNvPr id="11" name="Picture 8" descr="https://timgsa.baidu.com/timg?image&amp;quality=80&amp;size=b9999_10000&amp;sec=1515845108597&amp;di=f9a83f0a8e8ed73017e0b5880ed74142&amp;imgtype=0&amp;src=http%3A%2F%2Fimg.pconline.com.cn%2Fimages%2Fproduct%2F624237%2F201611%2F4%2F147822813411420018_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299" y="3644652"/>
            <a:ext cx="2455664"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55" y="3729707"/>
            <a:ext cx="2967919" cy="1671637"/>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2103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Introduction</a:t>
            </a:r>
          </a:p>
        </p:txBody>
      </p:sp>
      <p:sp>
        <p:nvSpPr>
          <p:cNvPr id="3" name="内容占位符 2"/>
          <p:cNvSpPr>
            <a:spLocks noGrp="1"/>
          </p:cNvSpPr>
          <p:nvPr>
            <p:ph idx="1"/>
          </p:nvPr>
        </p:nvSpPr>
        <p:spPr/>
        <p:txBody>
          <a:bodyPr/>
          <a:lstStyle/>
          <a:p>
            <a:r>
              <a:rPr lang="en-US" dirty="0" smtClean="0"/>
              <a:t>New concepts of direct manipulation include</a:t>
            </a:r>
          </a:p>
          <a:p>
            <a:pPr lvl="1"/>
            <a:r>
              <a:rPr lang="en-US" dirty="0" smtClean="0"/>
              <a:t>Virtual reality</a:t>
            </a:r>
          </a:p>
          <a:p>
            <a:pPr lvl="1"/>
            <a:r>
              <a:rPr lang="en-US" dirty="0" smtClean="0"/>
              <a:t>Augmented reality</a:t>
            </a:r>
          </a:p>
          <a:p>
            <a:pPr lvl="1"/>
            <a:r>
              <a:rPr lang="en-US" dirty="0"/>
              <a:t>T</a:t>
            </a:r>
            <a:r>
              <a:rPr lang="en-US" dirty="0" smtClean="0"/>
              <a:t>ouchable UI</a:t>
            </a:r>
          </a:p>
          <a:p>
            <a:pPr lvl="1"/>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a:t>
            </a:fld>
            <a:endParaRPr lang="en-US" altLang="zh-TW"/>
          </a:p>
        </p:txBody>
      </p:sp>
      <p:sp>
        <p:nvSpPr>
          <p:cNvPr id="7" name="文本框 6"/>
          <p:cNvSpPr txBox="1"/>
          <p:nvPr/>
        </p:nvSpPr>
        <p:spPr>
          <a:xfrm>
            <a:off x="822961" y="5486400"/>
            <a:ext cx="1012371" cy="400110"/>
          </a:xfrm>
          <a:prstGeom prst="rect">
            <a:avLst/>
          </a:prstGeom>
          <a:noFill/>
        </p:spPr>
        <p:txBody>
          <a:bodyPr wrap="square" rtlCol="0">
            <a:spAutoFit/>
          </a:bodyPr>
          <a:lstStyle/>
          <a:p>
            <a:pPr algn="ctr"/>
            <a:r>
              <a:rPr lang="en-US" sz="2000" dirty="0" smtClean="0"/>
              <a:t>AR</a:t>
            </a:r>
            <a:endParaRPr lang="en-US" sz="2000" dirty="0"/>
          </a:p>
        </p:txBody>
      </p:sp>
      <p:sp>
        <p:nvSpPr>
          <p:cNvPr id="8" name="文本框 7"/>
          <p:cNvSpPr txBox="1"/>
          <p:nvPr/>
        </p:nvSpPr>
        <p:spPr>
          <a:xfrm>
            <a:off x="3810000" y="5486400"/>
            <a:ext cx="1012371" cy="400110"/>
          </a:xfrm>
          <a:prstGeom prst="rect">
            <a:avLst/>
          </a:prstGeom>
          <a:noFill/>
        </p:spPr>
        <p:txBody>
          <a:bodyPr wrap="square" rtlCol="0">
            <a:spAutoFit/>
          </a:bodyPr>
          <a:lstStyle/>
          <a:p>
            <a:pPr algn="ctr"/>
            <a:r>
              <a:rPr lang="en-US" sz="2000" dirty="0" smtClean="0"/>
              <a:t>VR</a:t>
            </a:r>
            <a:endParaRPr lang="en-US" sz="2000" dirty="0"/>
          </a:p>
        </p:txBody>
      </p:sp>
      <p:sp>
        <p:nvSpPr>
          <p:cNvPr id="9" name="文本框 8"/>
          <p:cNvSpPr txBox="1"/>
          <p:nvPr/>
        </p:nvSpPr>
        <p:spPr>
          <a:xfrm>
            <a:off x="6553200" y="5486400"/>
            <a:ext cx="1545771" cy="400110"/>
          </a:xfrm>
          <a:prstGeom prst="rect">
            <a:avLst/>
          </a:prstGeom>
          <a:noFill/>
        </p:spPr>
        <p:txBody>
          <a:bodyPr wrap="square" rtlCol="0">
            <a:spAutoFit/>
          </a:bodyPr>
          <a:lstStyle/>
          <a:p>
            <a:pPr algn="ctr"/>
            <a:r>
              <a:rPr lang="en-US" altLang="zh-CN" sz="2000" dirty="0" smtClean="0"/>
              <a:t>Touchable UI</a:t>
            </a:r>
            <a:endParaRPr lang="en-US" sz="2000" dirty="0"/>
          </a:p>
        </p:txBody>
      </p:sp>
      <p:pic>
        <p:nvPicPr>
          <p:cNvPr id="4100" name="Picture 4" descr="https://timgsa.baidu.com/timg?image&amp;quality=80&amp;size=b9999_10000&amp;sec=1518579394789&amp;di=135acaf8ae72785ab3a8442eb53978ff&amp;imgtype=0&amp;src=http%3A%2F%2Fimg.h5.aili.com%2F20160512013410_5381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44142" y="3245564"/>
            <a:ext cx="3604258" cy="20039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timgsa.baidu.com/timg?image&amp;quality=80&amp;size=b9999_10000&amp;sec=1518579154868&amp;di=12aa054dbf8c6f29cc3558f6b2a69ca2&amp;imgtype=0&amp;src=http%3A%2F%2Fimg.diytrade.com%2Fcdimg%2F1933685%2F27566656%2F0%2F1344238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263" y="3245564"/>
            <a:ext cx="3012737" cy="20039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timgsa.baidu.com/timg?image&amp;quality=80&amp;size=b9999_10000&amp;sec=1518580221445&amp;di=8a0e65063730a7e3b25dee68126d65a5&amp;imgtype=0&amp;src=http%3A%2F%2Fimgsrc.baidu.com%2Fimage%2Fc0%253Dshijue1%252C0%252C0%252C294%252C40%2Fsign%3D7b69c2a09d2bd40756cadbbe13e0f424%2F34fae6cd7b899e517dfe669c48a7d933c9950dc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60" r="10028" b="10295"/>
          <a:stretch/>
        </p:blipFill>
        <p:spPr bwMode="auto">
          <a:xfrm>
            <a:off x="0" y="3245564"/>
            <a:ext cx="2765747" cy="200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78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smtClean="0"/>
              <a:t>What is direct manipulation</a:t>
            </a:r>
          </a:p>
          <a:p>
            <a:r>
              <a:rPr lang="en-US" dirty="0" smtClean="0">
                <a:solidFill>
                  <a:schemeClr val="bg1">
                    <a:lumMod val="75000"/>
                  </a:schemeClr>
                </a:solidFill>
              </a:rPr>
              <a:t>Some examples</a:t>
            </a:r>
          </a:p>
          <a:p>
            <a:r>
              <a:rPr lang="en-US" dirty="0" smtClean="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a:t>
            </a:fld>
            <a:endParaRPr lang="en-US" altLang="zh-TW"/>
          </a:p>
        </p:txBody>
      </p:sp>
    </p:spTree>
    <p:extLst>
      <p:ext uri="{BB962C8B-B14F-4D97-AF65-F5344CB8AC3E}">
        <p14:creationId xmlns:p14="http://schemas.microsoft.com/office/powerpoint/2010/main" val="1736891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What is direct manipulation?</a:t>
            </a:r>
            <a:endParaRPr lang="en-US" dirty="0"/>
          </a:p>
        </p:txBody>
      </p:sp>
      <p:sp>
        <p:nvSpPr>
          <p:cNvPr id="3" name="内容占位符 2"/>
          <p:cNvSpPr>
            <a:spLocks noGrp="1"/>
          </p:cNvSpPr>
          <p:nvPr>
            <p:ph idx="1"/>
          </p:nvPr>
        </p:nvSpPr>
        <p:spPr>
          <a:xfrm>
            <a:off x="587829" y="856988"/>
            <a:ext cx="8020594" cy="5602797"/>
          </a:xfrm>
        </p:spPr>
        <p:txBody>
          <a:bodyPr>
            <a:noAutofit/>
          </a:bodyPr>
          <a:lstStyle/>
          <a:p>
            <a:r>
              <a:rPr lang="en-US" dirty="0" smtClean="0"/>
              <a:t>Direct manipulation was introduced in the early days of Xerox PARC.</a:t>
            </a:r>
          </a:p>
          <a:p>
            <a:r>
              <a:rPr lang="en-US" dirty="0" smtClean="0"/>
              <a:t>An example of direct manipulation is driving an automobile.</a:t>
            </a:r>
          </a:p>
          <a:p>
            <a:pPr lvl="1"/>
            <a:r>
              <a:rPr lang="en-US" dirty="0" smtClean="0"/>
              <a:t>You can try to turn a car by typing a command or selecting “turn left 30 degrees” from a menu</a:t>
            </a:r>
          </a:p>
          <a:p>
            <a:pPr marL="200025" lvl="1" indent="0">
              <a:buNone/>
            </a:pPr>
            <a:endParaRPr lang="en-US" dirty="0"/>
          </a:p>
          <a:p>
            <a:pPr marL="200025" lvl="1" indent="0">
              <a:buNone/>
            </a:pPr>
            <a:endParaRPr lang="en-US" dirty="0" smtClean="0"/>
          </a:p>
          <a:p>
            <a:pPr marL="200025" lvl="1" indent="0">
              <a:buNone/>
            </a:pPr>
            <a:endParaRPr lang="en-US" dirty="0"/>
          </a:p>
          <a:p>
            <a:pPr marL="200025" lvl="1" indent="0">
              <a:buNone/>
            </a:pPr>
            <a:endParaRPr lang="en-US" dirty="0" smtClean="0"/>
          </a:p>
          <a:p>
            <a:pPr marL="200025" lvl="1" indent="0">
              <a:buNone/>
            </a:pPr>
            <a:endParaRPr lang="en-US" dirty="0"/>
          </a:p>
          <a:p>
            <a:pPr marL="200025" lvl="1" indent="0">
              <a:buNone/>
            </a:pPr>
            <a:endParaRPr lang="en-US" dirty="0" smtClean="0"/>
          </a:p>
          <a:p>
            <a:pPr marL="200025" lvl="1" indent="0">
              <a:buNone/>
            </a:pPr>
            <a:endParaRPr lang="en-US" dirty="0"/>
          </a:p>
          <a:p>
            <a:pPr marL="200025" lvl="1" indent="0">
              <a:buNone/>
            </a:pP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7</a:t>
            </a:fld>
            <a:endParaRPr lang="en-US" altLang="zh-TW"/>
          </a:p>
        </p:txBody>
      </p:sp>
      <p:sp>
        <p:nvSpPr>
          <p:cNvPr id="7" name="矩形 6"/>
          <p:cNvSpPr/>
          <p:nvPr/>
        </p:nvSpPr>
        <p:spPr>
          <a:xfrm>
            <a:off x="1658778" y="5848290"/>
            <a:ext cx="1361398" cy="400110"/>
          </a:xfrm>
          <a:prstGeom prst="rect">
            <a:avLst/>
          </a:prstGeom>
        </p:spPr>
        <p:txBody>
          <a:bodyPr wrap="none">
            <a:spAutoFit/>
          </a:bodyPr>
          <a:lstStyle/>
          <a:p>
            <a:r>
              <a:rPr lang="en-US" sz="2000" dirty="0"/>
              <a:t>Xerox PARC</a:t>
            </a:r>
          </a:p>
        </p:txBody>
      </p:sp>
      <p:sp>
        <p:nvSpPr>
          <p:cNvPr id="8" name="矩形 7"/>
          <p:cNvSpPr/>
          <p:nvPr/>
        </p:nvSpPr>
        <p:spPr>
          <a:xfrm>
            <a:off x="6064421" y="5848290"/>
            <a:ext cx="1479379" cy="400110"/>
          </a:xfrm>
          <a:prstGeom prst="rect">
            <a:avLst/>
          </a:prstGeom>
        </p:spPr>
        <p:txBody>
          <a:bodyPr wrap="none">
            <a:spAutoFit/>
          </a:bodyPr>
          <a:lstStyle/>
          <a:p>
            <a:r>
              <a:rPr lang="en-US" sz="2000" dirty="0" smtClean="0"/>
              <a:t>Driving a car</a:t>
            </a:r>
            <a:endParaRPr lang="en-US" sz="2000" dirty="0"/>
          </a:p>
        </p:txBody>
      </p:sp>
      <p:pic>
        <p:nvPicPr>
          <p:cNvPr id="1026" name="Picture 2" descr="https://timgsa.baidu.com/timg?image&amp;quality=80&amp;size=b9999_10000&amp;sec=1516428925&amp;di=182d384164b1c7f54166118e637da5a4&amp;imgtype=jpg&amp;er=1&amp;src=http%3A%2F%2Fwpmedia.driving.ca%2F2014%2F05%2Fs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8260" y="3667540"/>
            <a:ext cx="3380163" cy="2180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img0.pconline.com.cn/pconline/1207/04/2848058_03g.jpg"/>
          <p:cNvPicPr>
            <a:picLocks noChangeAspect="1" noChangeArrowheads="1"/>
          </p:cNvPicPr>
          <p:nvPr/>
        </p:nvPicPr>
        <p:blipFill rotWithShape="1">
          <a:blip r:embed="rId4">
            <a:extLst>
              <a:ext uri="{28A0092B-C50C-407E-A947-70E740481C1C}">
                <a14:useLocalDpi xmlns:a14="http://schemas.microsoft.com/office/drawing/2010/main" val="0"/>
              </a:ext>
            </a:extLst>
          </a:blip>
          <a:srcRect l="9549" r="10450"/>
          <a:stretch/>
        </p:blipFill>
        <p:spPr bwMode="auto">
          <a:xfrm>
            <a:off x="1066800" y="3211570"/>
            <a:ext cx="2812501" cy="26367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002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What is direct manipulation?</a:t>
            </a:r>
          </a:p>
        </p:txBody>
      </p:sp>
      <p:sp>
        <p:nvSpPr>
          <p:cNvPr id="3" name="内容占位符 2"/>
          <p:cNvSpPr>
            <a:spLocks noGrp="1"/>
          </p:cNvSpPr>
          <p:nvPr>
            <p:ph idx="1"/>
          </p:nvPr>
        </p:nvSpPr>
        <p:spPr/>
        <p:txBody>
          <a:bodyPr/>
          <a:lstStyle/>
          <a:p>
            <a:r>
              <a:rPr lang="en-US" dirty="0"/>
              <a:t>The comparison between early designs and current designs</a:t>
            </a:r>
          </a:p>
          <a:p>
            <a:pPr lvl="1"/>
            <a:r>
              <a:rPr lang="en-US" dirty="0"/>
              <a:t>Word processor</a:t>
            </a:r>
          </a:p>
          <a:p>
            <a:pPr lvl="1"/>
            <a:r>
              <a:rPr lang="en-US" dirty="0"/>
              <a:t>Power point</a:t>
            </a:r>
          </a:p>
          <a:p>
            <a:r>
              <a:rPr lang="en-US" dirty="0" smtClean="0"/>
              <a:t>What You see Is What You Get (WYSIWYG)</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8</a:t>
            </a:fld>
            <a:endParaRPr lang="en-US" altLang="zh-TW"/>
          </a:p>
        </p:txBody>
      </p:sp>
    </p:spTree>
    <p:extLst>
      <p:ext uri="{BB962C8B-B14F-4D97-AF65-F5344CB8AC3E}">
        <p14:creationId xmlns:p14="http://schemas.microsoft.com/office/powerpoint/2010/main" val="3924261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200" dirty="0" smtClean="0"/>
              <a:t>Principles and attributes of direct manipulation</a:t>
            </a:r>
            <a:endParaRPr lang="en-US" sz="3200" dirty="0"/>
          </a:p>
        </p:txBody>
      </p:sp>
      <p:sp>
        <p:nvSpPr>
          <p:cNvPr id="3" name="内容占位符 2"/>
          <p:cNvSpPr>
            <a:spLocks noGrp="1"/>
          </p:cNvSpPr>
          <p:nvPr>
            <p:ph idx="1"/>
          </p:nvPr>
        </p:nvSpPr>
        <p:spPr>
          <a:xfrm>
            <a:off x="587829" y="856988"/>
            <a:ext cx="8020594" cy="5602797"/>
          </a:xfrm>
        </p:spPr>
        <p:txBody>
          <a:bodyPr/>
          <a:lstStyle/>
          <a:p>
            <a:r>
              <a:rPr lang="en-US" dirty="0" smtClean="0"/>
              <a:t>Principles of direct manipulation</a:t>
            </a:r>
          </a:p>
          <a:p>
            <a:pPr lvl="1"/>
            <a:r>
              <a:rPr lang="en-US" dirty="0" smtClean="0"/>
              <a:t>Continuous representations of the objects and actions of interests with meaningful visual metaphors</a:t>
            </a:r>
          </a:p>
          <a:p>
            <a:pPr lvl="1"/>
            <a:r>
              <a:rPr lang="en-US" dirty="0" smtClean="0"/>
              <a:t>Physical actions or presses of labeled interface objects (i.e. buttons) instead of complex syntax</a:t>
            </a:r>
          </a:p>
          <a:p>
            <a:pPr lvl="1"/>
            <a:r>
              <a:rPr lang="en-US" dirty="0" smtClean="0"/>
              <a:t>Rapid, incremental, reversible actions whose effects on the objects of interest are visible immediately</a:t>
            </a:r>
            <a:endParaRPr lang="en-US" dirty="0"/>
          </a:p>
          <a:p>
            <a:r>
              <a:rPr lang="en-US" dirty="0" smtClean="0"/>
              <a:t>Advantages of </a:t>
            </a:r>
            <a:r>
              <a:rPr lang="en-US" smtClean="0"/>
              <a:t>direct manipulation</a:t>
            </a:r>
            <a:endParaRPr lang="en-US" dirty="0" smtClean="0"/>
          </a:p>
          <a:p>
            <a:pPr lvl="1"/>
            <a:r>
              <a:rPr lang="en-US" dirty="0" smtClean="0"/>
              <a:t>Novices can learn basic functionality quickly</a:t>
            </a:r>
          </a:p>
          <a:p>
            <a:pPr lvl="1"/>
            <a:r>
              <a:rPr lang="en-US" dirty="0" smtClean="0"/>
              <a:t>Experts can work rapidly</a:t>
            </a:r>
          </a:p>
          <a:p>
            <a:pPr lvl="1"/>
            <a:r>
              <a:rPr lang="en-US" dirty="0" smtClean="0"/>
              <a:t>Knowledgeable intermittent users can retain operational concepts</a:t>
            </a:r>
          </a:p>
          <a:p>
            <a:pPr lvl="1"/>
            <a:r>
              <a:rPr lang="en-US" dirty="0" smtClean="0"/>
              <a:t>Error messages are rarely needed</a:t>
            </a:r>
          </a:p>
          <a:p>
            <a:pPr lvl="1"/>
            <a:r>
              <a:rPr lang="en-US" dirty="0" smtClean="0"/>
              <a:t>Users an immediately see operation results</a:t>
            </a:r>
          </a:p>
          <a:p>
            <a:pPr lvl="1"/>
            <a:r>
              <a:rPr lang="en-US" dirty="0" smtClean="0"/>
              <a:t>Users experience less anxiety</a:t>
            </a:r>
          </a:p>
          <a:p>
            <a:pPr lvl="1"/>
            <a:r>
              <a:rPr lang="en-US" dirty="0" smtClean="0"/>
              <a:t>Users gain a sense of confidence and mastery</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9</a:t>
            </a:fld>
            <a:endParaRPr lang="en-US" altLang="zh-TW"/>
          </a:p>
        </p:txBody>
      </p:sp>
    </p:spTree>
    <p:extLst>
      <p:ext uri="{BB962C8B-B14F-4D97-AF65-F5344CB8AC3E}">
        <p14:creationId xmlns:p14="http://schemas.microsoft.com/office/powerpoint/2010/main" val="1258410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主题1">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主题1" id="{F8E2CEDC-0980-4B0E-8298-101051342058}" vid="{9EBC82F2-6DA7-4229-ABAA-8A09377D7A85}"/>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36780</TotalTime>
  <Words>1717</Words>
  <Application>Microsoft Office PowerPoint</Application>
  <PresentationFormat>全屏显示(4:3)</PresentationFormat>
  <Paragraphs>369</Paragraphs>
  <Slides>35</Slides>
  <Notes>9</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35</vt:i4>
      </vt:variant>
    </vt:vector>
  </HeadingPairs>
  <TitlesOfParts>
    <vt:vector size="44" baseType="lpstr">
      <vt:lpstr>ＭＳ Ｐゴシック</vt:lpstr>
      <vt:lpstr>新細明體</vt:lpstr>
      <vt:lpstr>宋体</vt:lpstr>
      <vt:lpstr>Arial</vt:lpstr>
      <vt:lpstr>Calibri</vt:lpstr>
      <vt:lpstr>Calibri Light</vt:lpstr>
      <vt:lpstr>Times New Roman</vt:lpstr>
      <vt:lpstr>Wingdings</vt:lpstr>
      <vt:lpstr>主题1</vt:lpstr>
      <vt:lpstr>Direct Manipulation and Immersive Environments</vt:lpstr>
      <vt:lpstr>Outline</vt:lpstr>
      <vt:lpstr>Outline</vt:lpstr>
      <vt:lpstr>Introduction</vt:lpstr>
      <vt:lpstr>Introduction</vt:lpstr>
      <vt:lpstr>Outline</vt:lpstr>
      <vt:lpstr>What is direct manipulation?</vt:lpstr>
      <vt:lpstr>What is direct manipulation?</vt:lpstr>
      <vt:lpstr>Principles and attributes of direct manipulation</vt:lpstr>
      <vt:lpstr>Translational distances</vt:lpstr>
      <vt:lpstr>Translational distances</vt:lpstr>
      <vt:lpstr>Translational distances</vt:lpstr>
      <vt:lpstr>Translational distances</vt:lpstr>
      <vt:lpstr>Problems with direct manipulation</vt:lpstr>
      <vt:lpstr>Continuing evolution</vt:lpstr>
      <vt:lpstr>Continuing evolution</vt:lpstr>
      <vt:lpstr>Outline</vt:lpstr>
      <vt:lpstr>Geographical systems including GPS</vt:lpstr>
      <vt:lpstr>Real-time traffic</vt:lpstr>
      <vt:lpstr>Video games</vt:lpstr>
      <vt:lpstr>Video games</vt:lpstr>
      <vt:lpstr>Computer-aided design and fabrication</vt:lpstr>
      <vt:lpstr>Outline</vt:lpstr>
      <vt:lpstr>2D and 3D interfaces</vt:lpstr>
      <vt:lpstr>2D and 3D interfaces</vt:lpstr>
      <vt:lpstr>CAVE</vt:lpstr>
      <vt:lpstr>Outline</vt:lpstr>
      <vt:lpstr>Teleoperation</vt:lpstr>
      <vt:lpstr>Teleoperation</vt:lpstr>
      <vt:lpstr>Telepresence</vt:lpstr>
      <vt:lpstr>Outline</vt:lpstr>
      <vt:lpstr>AR/VR</vt:lpstr>
      <vt:lpstr>Augmented reality</vt:lpstr>
      <vt:lpstr>Augmented reality</vt:lpstr>
      <vt:lpstr>Virtual reality</vt:lpstr>
    </vt:vector>
  </TitlesOfParts>
  <Company>City University of Hong Kong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dc:title>
  <dc:creator>CS</dc:creator>
  <cp:lastModifiedBy>Ying Shen</cp:lastModifiedBy>
  <cp:revision>677</cp:revision>
  <dcterms:created xsi:type="dcterms:W3CDTF">2001-08-22T08:33:50Z</dcterms:created>
  <dcterms:modified xsi:type="dcterms:W3CDTF">2018-03-22T06:02:16Z</dcterms:modified>
</cp:coreProperties>
</file>